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Lst>
  <p:notesMasterIdLst>
    <p:notesMasterId r:id="rId37"/>
  </p:notesMasterIdLst>
  <p:handoutMasterIdLst>
    <p:handoutMasterId r:id="rId38"/>
  </p:handoutMasterIdLst>
  <p:sldIdLst>
    <p:sldId id="346" r:id="rId3"/>
    <p:sldId id="476" r:id="rId4"/>
    <p:sldId id="505" r:id="rId5"/>
    <p:sldId id="501" r:id="rId6"/>
    <p:sldId id="512" r:id="rId7"/>
    <p:sldId id="509" r:id="rId8"/>
    <p:sldId id="506" r:id="rId9"/>
    <p:sldId id="481" r:id="rId10"/>
    <p:sldId id="502" r:id="rId11"/>
    <p:sldId id="507" r:id="rId12"/>
    <p:sldId id="480" r:id="rId13"/>
    <p:sldId id="482" r:id="rId14"/>
    <p:sldId id="485" r:id="rId15"/>
    <p:sldId id="477" r:id="rId16"/>
    <p:sldId id="508" r:id="rId17"/>
    <p:sldId id="496" r:id="rId18"/>
    <p:sldId id="490" r:id="rId19"/>
    <p:sldId id="511" r:id="rId20"/>
    <p:sldId id="497" r:id="rId21"/>
    <p:sldId id="486" r:id="rId22"/>
    <p:sldId id="491" r:id="rId23"/>
    <p:sldId id="483" r:id="rId24"/>
    <p:sldId id="484" r:id="rId25"/>
    <p:sldId id="499" r:id="rId26"/>
    <p:sldId id="487" r:id="rId27"/>
    <p:sldId id="488" r:id="rId28"/>
    <p:sldId id="489" r:id="rId29"/>
    <p:sldId id="492" r:id="rId30"/>
    <p:sldId id="493" r:id="rId31"/>
    <p:sldId id="500" r:id="rId32"/>
    <p:sldId id="494" r:id="rId33"/>
    <p:sldId id="498" r:id="rId34"/>
    <p:sldId id="504" r:id="rId35"/>
    <p:sldId id="428"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0545" autoAdjust="0"/>
  </p:normalViewPr>
  <p:slideViewPr>
    <p:cSldViewPr>
      <p:cViewPr>
        <p:scale>
          <a:sx n="41" d="100"/>
          <a:sy n="41" d="100"/>
        </p:scale>
        <p:origin x="2046" y="7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6" d="100"/>
        <a:sy n="156" d="100"/>
      </p:scale>
      <p:origin x="0" y="-2976"/>
    </p:cViewPr>
  </p:sorterViewPr>
  <p:notesViewPr>
    <p:cSldViewPr>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EF5FC7BE-C1AD-4A25-A9B2-B47BA69A0E88}" type="datetimeFigureOut">
              <a:rPr lang="fa-IR" smtClean="0"/>
              <a:pPr/>
              <a:t>03/28/1441</a:t>
            </a:fld>
            <a:endParaRPr lang="fa-I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0BCE7E1F-49BE-4EBE-BB4C-5867B7F249DF}" type="slidenum">
              <a:rPr lang="fa-IR" smtClean="0"/>
              <a:pPr/>
              <a:t>‹#›</a:t>
            </a:fld>
            <a:endParaRPr lang="fa-IR"/>
          </a:p>
        </p:txBody>
      </p:sp>
    </p:spTree>
    <p:extLst>
      <p:ext uri="{BB962C8B-B14F-4D97-AF65-F5344CB8AC3E}">
        <p14:creationId xmlns:p14="http://schemas.microsoft.com/office/powerpoint/2010/main" val="2737663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6CEDF6-4D11-4AD5-AB3A-80DC51A85CCB}" type="slidenum">
              <a:rPr lang="en-US" altLang="fa-IR"/>
              <a:pPr>
                <a:defRPr/>
              </a:pPr>
              <a:t>‹#›</a:t>
            </a:fld>
            <a:endParaRPr lang="en-US" altLang="fa-IR"/>
          </a:p>
        </p:txBody>
      </p:sp>
    </p:spTree>
    <p:extLst>
      <p:ext uri="{BB962C8B-B14F-4D97-AF65-F5344CB8AC3E}">
        <p14:creationId xmlns:p14="http://schemas.microsoft.com/office/powerpoint/2010/main" val="1463282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672615-7D5D-44F8-978C-9FA6815E3901}" type="slidenum">
              <a:rPr lang="en-US" altLang="fa-IR"/>
              <a:pPr>
                <a:defRPr/>
              </a:pPr>
              <a:t>‹#›</a:t>
            </a:fld>
            <a:endParaRPr lang="en-US" altLang="fa-IR"/>
          </a:p>
        </p:txBody>
      </p:sp>
    </p:spTree>
    <p:extLst>
      <p:ext uri="{BB962C8B-B14F-4D97-AF65-F5344CB8AC3E}">
        <p14:creationId xmlns:p14="http://schemas.microsoft.com/office/powerpoint/2010/main" val="398608400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A56D6-C3D4-4D20-9C5C-43E663AFB4EF}" type="slidenum">
              <a:rPr lang="en-US" altLang="fa-IR"/>
              <a:pPr>
                <a:defRPr/>
              </a:pPr>
              <a:t>‹#›</a:t>
            </a:fld>
            <a:endParaRPr lang="en-US" altLang="fa-IR"/>
          </a:p>
        </p:txBody>
      </p:sp>
    </p:spTree>
    <p:extLst>
      <p:ext uri="{BB962C8B-B14F-4D97-AF65-F5344CB8AC3E}">
        <p14:creationId xmlns:p14="http://schemas.microsoft.com/office/powerpoint/2010/main" val="4066003881"/>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ACB07-F4DF-44A5-BC69-F4AA94DFAD83}" type="slidenum">
              <a:rPr lang="en-US" altLang="fa-IR"/>
              <a:pPr>
                <a:defRPr/>
              </a:pPr>
              <a:t>‹#›</a:t>
            </a:fld>
            <a:endParaRPr lang="en-US" altLang="fa-IR"/>
          </a:p>
        </p:txBody>
      </p:sp>
    </p:spTree>
    <p:extLst>
      <p:ext uri="{BB962C8B-B14F-4D97-AF65-F5344CB8AC3E}">
        <p14:creationId xmlns:p14="http://schemas.microsoft.com/office/powerpoint/2010/main" val="287190445"/>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EC1DD-3CBF-45BA-8301-0D69185338A2}" type="slidenum">
              <a:rPr lang="en-US" altLang="fa-IR"/>
              <a:pPr>
                <a:defRPr/>
              </a:pPr>
              <a:t>‹#›</a:t>
            </a:fld>
            <a:endParaRPr lang="en-US" altLang="fa-IR"/>
          </a:p>
        </p:txBody>
      </p:sp>
    </p:spTree>
    <p:extLst>
      <p:ext uri="{BB962C8B-B14F-4D97-AF65-F5344CB8AC3E}">
        <p14:creationId xmlns:p14="http://schemas.microsoft.com/office/powerpoint/2010/main" val="2405664708"/>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82C6E9-4489-4CC8-B831-51190B1B6D5F}"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5722776"/>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29436A-E464-43F8-9B65-F544190BF423}"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5724927"/>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CA1598-9192-48A3-90B4-5077FF5082B2}"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742737"/>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220855-EAEF-4243-99BB-5CA6C226222C}"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0128820"/>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A8D2C9-7CC0-4BAC-9A49-AF308E0EC58C}"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122942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671B04-7379-406B-8731-CAB56CD5AB30}"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169059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892E25-2196-4B88-A672-9C226C683EB8}"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206362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585ECE-B7E7-4C76-86D1-DF8A6A28183C}" type="slidenum">
              <a:rPr lang="en-US" altLang="fa-IR"/>
              <a:pPr>
                <a:defRPr/>
              </a:pPr>
              <a:t>‹#›</a:t>
            </a:fld>
            <a:endParaRPr lang="en-US" altLang="fa-IR"/>
          </a:p>
        </p:txBody>
      </p:sp>
    </p:spTree>
    <p:extLst>
      <p:ext uri="{BB962C8B-B14F-4D97-AF65-F5344CB8AC3E}">
        <p14:creationId xmlns:p14="http://schemas.microsoft.com/office/powerpoint/2010/main" val="3427030879"/>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D7534-406C-4568-B835-ECFEF0771118}"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9504819"/>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500C20-1CF4-4B04-9492-A77F400B5A1B}"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6708259"/>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C4F4C-ADF2-430C-A3D9-E8EFF779C8F7}"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8226310"/>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44FD03-478A-4FDF-BBE7-5BBDC92D32E2}"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9004661"/>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03F453-2AB1-446B-964F-AD18BA022BCA}"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3582792"/>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60FBA-1AAF-4EA9-9737-AD22F0E677DA}" type="slidenum">
              <a:rPr lang="en-US" altLang="fa-IR"/>
              <a:pPr>
                <a:defRPr/>
              </a:pPr>
              <a:t>‹#›</a:t>
            </a:fld>
            <a:endParaRPr lang="en-US" altLang="fa-IR"/>
          </a:p>
        </p:txBody>
      </p:sp>
    </p:spTree>
    <p:extLst>
      <p:ext uri="{BB962C8B-B14F-4D97-AF65-F5344CB8AC3E}">
        <p14:creationId xmlns:p14="http://schemas.microsoft.com/office/powerpoint/2010/main" val="223487109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527F53-F6E7-422F-AB29-6D5D1DE7D5D4}" type="slidenum">
              <a:rPr lang="en-US" altLang="fa-IR"/>
              <a:pPr>
                <a:defRPr/>
              </a:pPr>
              <a:t>‹#›</a:t>
            </a:fld>
            <a:endParaRPr lang="en-US" altLang="fa-IR"/>
          </a:p>
        </p:txBody>
      </p:sp>
    </p:spTree>
    <p:extLst>
      <p:ext uri="{BB962C8B-B14F-4D97-AF65-F5344CB8AC3E}">
        <p14:creationId xmlns:p14="http://schemas.microsoft.com/office/powerpoint/2010/main" val="146996622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6B62BD-BBCA-4674-8C3B-B200D5E39B15}" type="slidenum">
              <a:rPr lang="en-US" altLang="fa-IR"/>
              <a:pPr>
                <a:defRPr/>
              </a:pPr>
              <a:t>‹#›</a:t>
            </a:fld>
            <a:endParaRPr lang="en-US" altLang="fa-IR"/>
          </a:p>
        </p:txBody>
      </p:sp>
    </p:spTree>
    <p:extLst>
      <p:ext uri="{BB962C8B-B14F-4D97-AF65-F5344CB8AC3E}">
        <p14:creationId xmlns:p14="http://schemas.microsoft.com/office/powerpoint/2010/main" val="305471720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65DB52-9F35-4EAF-95B8-4890D6377544}" type="slidenum">
              <a:rPr lang="en-US" altLang="fa-IR"/>
              <a:pPr>
                <a:defRPr/>
              </a:pPr>
              <a:t>‹#›</a:t>
            </a:fld>
            <a:endParaRPr lang="en-US" altLang="fa-IR"/>
          </a:p>
        </p:txBody>
      </p:sp>
    </p:spTree>
    <p:extLst>
      <p:ext uri="{BB962C8B-B14F-4D97-AF65-F5344CB8AC3E}">
        <p14:creationId xmlns:p14="http://schemas.microsoft.com/office/powerpoint/2010/main" val="1127096668"/>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66B3AD-8536-4FD7-95F4-AE1E2345A58F}" type="slidenum">
              <a:rPr lang="en-US" altLang="fa-IR"/>
              <a:pPr>
                <a:defRPr/>
              </a:pPr>
              <a:t>‹#›</a:t>
            </a:fld>
            <a:endParaRPr lang="en-US" altLang="fa-IR"/>
          </a:p>
        </p:txBody>
      </p:sp>
    </p:spTree>
    <p:extLst>
      <p:ext uri="{BB962C8B-B14F-4D97-AF65-F5344CB8AC3E}">
        <p14:creationId xmlns:p14="http://schemas.microsoft.com/office/powerpoint/2010/main" val="154426974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40D4BB-93B8-4EC6-AA2A-966D8ADDCCF7}" type="slidenum">
              <a:rPr lang="en-US" altLang="fa-IR"/>
              <a:pPr>
                <a:defRPr/>
              </a:pPr>
              <a:t>‹#›</a:t>
            </a:fld>
            <a:endParaRPr lang="en-US" altLang="fa-IR"/>
          </a:p>
        </p:txBody>
      </p:sp>
    </p:spTree>
    <p:extLst>
      <p:ext uri="{BB962C8B-B14F-4D97-AF65-F5344CB8AC3E}">
        <p14:creationId xmlns:p14="http://schemas.microsoft.com/office/powerpoint/2010/main" val="262815735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3721F-C0E0-43FC-982C-BBA6ED52844A}" type="slidenum">
              <a:rPr lang="en-US" altLang="fa-IR"/>
              <a:pPr>
                <a:defRPr/>
              </a:pPr>
              <a:t>‹#›</a:t>
            </a:fld>
            <a:endParaRPr lang="en-US" altLang="fa-IR"/>
          </a:p>
        </p:txBody>
      </p:sp>
    </p:spTree>
    <p:extLst>
      <p:ext uri="{BB962C8B-B14F-4D97-AF65-F5344CB8AC3E}">
        <p14:creationId xmlns:p14="http://schemas.microsoft.com/office/powerpoint/2010/main" val="342718066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endParaRPr lang="en-US" altLang="fa-IR"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endParaRPr lang="en-US" altLang="fa-IR"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82F9907-698D-4E4A-BEBE-853C60878A2E}" type="slidenum">
              <a:rPr lang="en-US" altLang="fa-IR"/>
              <a:pPr>
                <a:defRPr/>
              </a:pPr>
              <a:t>‹#›</a:t>
            </a:fld>
            <a:endParaRPr lang="en-US" alt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p:transition>
  <p:txStyles>
    <p:titleStyle>
      <a:lvl1pPr algn="ctr" rtl="1" eaLnBrk="1" fontAlgn="base" hangingPunct="1">
        <a:spcBef>
          <a:spcPct val="0"/>
        </a:spcBef>
        <a:spcAft>
          <a:spcPct val="0"/>
        </a:spcAft>
        <a:defRPr sz="4400">
          <a:solidFill>
            <a:schemeClr val="tx2"/>
          </a:solidFill>
          <a:latin typeface="+mj-lt"/>
          <a:ea typeface="+mj-ea"/>
          <a:cs typeface="2  Nazanin" panose="00000400000000000000" pitchFamily="2" charset="-78"/>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2  Nazanin" panose="00000400000000000000" pitchFamily="2" charset="-78"/>
        </a:defRPr>
      </a:lvl1pPr>
      <a:lvl2pPr marL="742950" indent="-285750" algn="r" rtl="1" eaLnBrk="1" fontAlgn="base" hangingPunct="1">
        <a:spcBef>
          <a:spcPct val="20000"/>
        </a:spcBef>
        <a:spcAft>
          <a:spcPct val="0"/>
        </a:spcAft>
        <a:buChar char="–"/>
        <a:defRPr sz="2800">
          <a:solidFill>
            <a:schemeClr val="tx1"/>
          </a:solidFill>
          <a:latin typeface="+mn-lt"/>
          <a:cs typeface="2  Nazanin" panose="00000400000000000000" pitchFamily="2" charset="-78"/>
        </a:defRPr>
      </a:lvl2pPr>
      <a:lvl3pPr marL="1143000" indent="-228600" algn="r" rtl="1" eaLnBrk="1" fontAlgn="base" hangingPunct="1">
        <a:spcBef>
          <a:spcPct val="20000"/>
        </a:spcBef>
        <a:spcAft>
          <a:spcPct val="0"/>
        </a:spcAft>
        <a:buChar char="•"/>
        <a:defRPr sz="2400">
          <a:solidFill>
            <a:schemeClr val="tx1"/>
          </a:solidFill>
          <a:latin typeface="+mn-lt"/>
          <a:cs typeface="2  Nazanin" panose="00000400000000000000" pitchFamily="2" charset="-78"/>
        </a:defRPr>
      </a:lvl3pPr>
      <a:lvl4pPr marL="1600200" indent="-228600" algn="r" rtl="1" eaLnBrk="1" fontAlgn="base" hangingPunct="1">
        <a:spcBef>
          <a:spcPct val="20000"/>
        </a:spcBef>
        <a:spcAft>
          <a:spcPct val="0"/>
        </a:spcAft>
        <a:buChar char="–"/>
        <a:defRPr sz="2000">
          <a:solidFill>
            <a:schemeClr val="tx1"/>
          </a:solidFill>
          <a:latin typeface="+mn-lt"/>
          <a:cs typeface="2  Nazanin" panose="00000400000000000000" pitchFamily="2" charset="-78"/>
        </a:defRPr>
      </a:lvl4pPr>
      <a:lvl5pPr marL="2057400" indent="-228600" algn="r" rtl="1" eaLnBrk="1" fontAlgn="base" hangingPunct="1">
        <a:spcBef>
          <a:spcPct val="20000"/>
        </a:spcBef>
        <a:spcAft>
          <a:spcPct val="0"/>
        </a:spcAft>
        <a:buChar char="»"/>
        <a:defRPr sz="2000">
          <a:solidFill>
            <a:schemeClr val="tx1"/>
          </a:solidFill>
          <a:latin typeface="+mn-lt"/>
          <a:cs typeface="2  Nazanin" panose="00000400000000000000" pitchFamily="2" charset="-78"/>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71EB12-BF4E-4BB5-A4AF-9E40ED162210}"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63849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200400" y="2590800"/>
            <a:ext cx="6400800" cy="1752600"/>
          </a:xfrm>
        </p:spPr>
        <p:txBody>
          <a:bodyPr/>
          <a:lstStyle/>
          <a:p>
            <a:pPr eaLnBrk="1" hangingPunct="1"/>
            <a:r>
              <a:rPr lang="fa-IR" altLang="fa-IR" sz="4800" dirty="0" err="1" smtClean="0">
                <a:latin typeface="Chiller" panose="04020404031007020602" pitchFamily="82" charset="0"/>
                <a:cs typeface="2  Nazanin" panose="00000400000000000000" pitchFamily="2" charset="-78"/>
              </a:rPr>
              <a:t>فارماکولوژی</a:t>
            </a:r>
            <a:endParaRPr lang="fa-IR" altLang="fa-IR" sz="4800" dirty="0" smtClean="0">
              <a:latin typeface="Chiller" panose="04020404031007020602" pitchFamily="82" charset="0"/>
              <a:cs typeface="2  Nazanin" panose="00000400000000000000" pitchFamily="2" charset="-78"/>
            </a:endParaRPr>
          </a:p>
          <a:p>
            <a:pPr eaLnBrk="1" hangingPunct="1"/>
            <a:r>
              <a:rPr lang="en-US" altLang="fa-IR" sz="4800" b="1" dirty="0" smtClean="0">
                <a:solidFill>
                  <a:srgbClr val="FF0000"/>
                </a:solidFill>
                <a:latin typeface="Chiller" panose="04020404031007020602" pitchFamily="82" charset="0"/>
              </a:rPr>
              <a:t>PHARMACOLOGY</a:t>
            </a:r>
            <a:endParaRPr lang="en-US" altLang="fa-IR" sz="4800" dirty="0" smtClean="0">
              <a:cs typeface="2  Nazanin" panose="00000400000000000000" pitchFamily="2" charset="-78"/>
            </a:endParaRPr>
          </a:p>
        </p:txBody>
      </p:sp>
      <p:sp>
        <p:nvSpPr>
          <p:cNvPr id="4" name="Rectangle 3"/>
          <p:cNvSpPr txBox="1">
            <a:spLocks noChangeArrowheads="1"/>
          </p:cNvSpPr>
          <p:nvPr/>
        </p:nvSpPr>
        <p:spPr bwMode="auto">
          <a:xfrm>
            <a:off x="3347864" y="458112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1" eaLnBrk="1" fontAlgn="base" hangingPunct="1">
              <a:spcBef>
                <a:spcPct val="20000"/>
              </a:spcBef>
              <a:spcAft>
                <a:spcPct val="0"/>
              </a:spcAft>
              <a:buNone/>
              <a:defRPr sz="3200">
                <a:solidFill>
                  <a:schemeClr val="tx1"/>
                </a:solidFill>
                <a:latin typeface="+mn-lt"/>
                <a:ea typeface="+mn-ea"/>
                <a:cs typeface="2  Nazanin" panose="00000400000000000000" pitchFamily="2" charset="-78"/>
              </a:defRPr>
            </a:lvl1pPr>
            <a:lvl2pPr marL="457200" indent="0" algn="ctr" rtl="1" eaLnBrk="1" fontAlgn="base" hangingPunct="1">
              <a:spcBef>
                <a:spcPct val="20000"/>
              </a:spcBef>
              <a:spcAft>
                <a:spcPct val="0"/>
              </a:spcAft>
              <a:buNone/>
              <a:defRPr sz="2800">
                <a:solidFill>
                  <a:schemeClr val="tx1"/>
                </a:solidFill>
                <a:latin typeface="+mn-lt"/>
                <a:cs typeface="2  Nazanin" panose="00000400000000000000" pitchFamily="2" charset="-78"/>
              </a:defRPr>
            </a:lvl2pPr>
            <a:lvl3pPr marL="914400" indent="0" algn="ctr" rtl="1" eaLnBrk="1" fontAlgn="base" hangingPunct="1">
              <a:spcBef>
                <a:spcPct val="20000"/>
              </a:spcBef>
              <a:spcAft>
                <a:spcPct val="0"/>
              </a:spcAft>
              <a:buNone/>
              <a:defRPr sz="2400">
                <a:solidFill>
                  <a:schemeClr val="tx1"/>
                </a:solidFill>
                <a:latin typeface="+mn-lt"/>
                <a:cs typeface="2  Nazanin" panose="00000400000000000000" pitchFamily="2" charset="-78"/>
              </a:defRPr>
            </a:lvl3pPr>
            <a:lvl4pPr marL="1371600" indent="0" algn="ctr" rtl="1" eaLnBrk="1" fontAlgn="base" hangingPunct="1">
              <a:spcBef>
                <a:spcPct val="20000"/>
              </a:spcBef>
              <a:spcAft>
                <a:spcPct val="0"/>
              </a:spcAft>
              <a:buNone/>
              <a:defRPr sz="2000">
                <a:solidFill>
                  <a:schemeClr val="tx1"/>
                </a:solidFill>
                <a:latin typeface="+mn-lt"/>
                <a:cs typeface="2  Nazanin" panose="00000400000000000000" pitchFamily="2" charset="-78"/>
              </a:defRPr>
            </a:lvl4pPr>
            <a:lvl5pPr marL="1828800" indent="0" algn="ctr" rtl="1" eaLnBrk="1" fontAlgn="base" hangingPunct="1">
              <a:spcBef>
                <a:spcPct val="20000"/>
              </a:spcBef>
              <a:spcAft>
                <a:spcPct val="0"/>
              </a:spcAft>
              <a:buNone/>
              <a:defRPr sz="2000">
                <a:solidFill>
                  <a:schemeClr val="tx1"/>
                </a:solidFill>
                <a:latin typeface="+mn-lt"/>
                <a:cs typeface="2  Nazanin" panose="00000400000000000000" pitchFamily="2" charset="-78"/>
              </a:defRPr>
            </a:lvl5pPr>
            <a:lvl6pPr marL="2286000" indent="0" algn="ctr" rtl="1" eaLnBrk="1" fontAlgn="base" hangingPunct="1">
              <a:spcBef>
                <a:spcPct val="20000"/>
              </a:spcBef>
              <a:spcAft>
                <a:spcPct val="0"/>
              </a:spcAft>
              <a:buNone/>
              <a:defRPr sz="2000">
                <a:solidFill>
                  <a:schemeClr val="tx1"/>
                </a:solidFill>
                <a:latin typeface="+mn-lt"/>
                <a:cs typeface="+mn-cs"/>
              </a:defRPr>
            </a:lvl6pPr>
            <a:lvl7pPr marL="2743200" indent="0" algn="ctr" rtl="1" eaLnBrk="1" fontAlgn="base" hangingPunct="1">
              <a:spcBef>
                <a:spcPct val="20000"/>
              </a:spcBef>
              <a:spcAft>
                <a:spcPct val="0"/>
              </a:spcAft>
              <a:buNone/>
              <a:defRPr sz="2000">
                <a:solidFill>
                  <a:schemeClr val="tx1"/>
                </a:solidFill>
                <a:latin typeface="+mn-lt"/>
                <a:cs typeface="+mn-cs"/>
              </a:defRPr>
            </a:lvl7pPr>
            <a:lvl8pPr marL="3200400" indent="0" algn="ctr" rtl="1" eaLnBrk="1" fontAlgn="base" hangingPunct="1">
              <a:spcBef>
                <a:spcPct val="20000"/>
              </a:spcBef>
              <a:spcAft>
                <a:spcPct val="0"/>
              </a:spcAft>
              <a:buNone/>
              <a:defRPr sz="2000">
                <a:solidFill>
                  <a:schemeClr val="tx1"/>
                </a:solidFill>
                <a:latin typeface="+mn-lt"/>
                <a:cs typeface="+mn-cs"/>
              </a:defRPr>
            </a:lvl8pPr>
            <a:lvl9pPr marL="3657600" indent="0" algn="ctr" rtl="1" eaLnBrk="1" fontAlgn="base" hangingPunct="1">
              <a:spcBef>
                <a:spcPct val="20000"/>
              </a:spcBef>
              <a:spcAft>
                <a:spcPct val="0"/>
              </a:spcAft>
              <a:buNone/>
              <a:defRPr sz="2000">
                <a:solidFill>
                  <a:schemeClr val="tx1"/>
                </a:solidFill>
                <a:latin typeface="+mn-lt"/>
                <a:cs typeface="+mn-cs"/>
              </a:defRPr>
            </a:lvl9pPr>
          </a:lstStyle>
          <a:p>
            <a:r>
              <a:rPr lang="en-US" altLang="fa-IR" sz="6600" kern="0" dirty="0" smtClean="0">
                <a:latin typeface="Chiller" panose="04020404031007020602" pitchFamily="82" charset="0"/>
              </a:rPr>
              <a:t>NSAIDs</a:t>
            </a:r>
            <a:endParaRPr lang="fa-IR" altLang="fa-IR" sz="6600" kern="0" dirty="0" smtClean="0">
              <a:latin typeface="Chiller" panose="04020404031007020602" pitchFamily="82"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عوارض جانبی </a:t>
            </a:r>
            <a:r>
              <a:rPr lang="en-US" dirty="0" smtClean="0">
                <a:cs typeface="B Titr" pitchFamily="2" charset="-78"/>
              </a:rPr>
              <a:t>NSAID</a:t>
            </a:r>
            <a:r>
              <a:rPr lang="fa-IR" dirty="0" smtClean="0">
                <a:cs typeface="B Titr" pitchFamily="2" charset="-78"/>
              </a:rPr>
              <a:t>ها </a:t>
            </a:r>
            <a:endParaRPr lang="en-US" dirty="0">
              <a:cs typeface="B Titr" pitchFamily="2" charset="-78"/>
            </a:endParaRPr>
          </a:p>
        </p:txBody>
      </p:sp>
      <p:sp>
        <p:nvSpPr>
          <p:cNvPr id="3" name="Content Placeholder 2"/>
          <p:cNvSpPr>
            <a:spLocks noGrp="1"/>
          </p:cNvSpPr>
          <p:nvPr>
            <p:ph idx="1"/>
          </p:nvPr>
        </p:nvSpPr>
        <p:spPr/>
        <p:txBody>
          <a:bodyPr>
            <a:normAutofit/>
          </a:bodyPr>
          <a:lstStyle/>
          <a:p>
            <a:pPr>
              <a:buFontTx/>
              <a:buChar char="-"/>
            </a:pPr>
            <a:r>
              <a:rPr lang="fa-IR" dirty="0" smtClean="0"/>
              <a:t>دستگاه عصبی مرکزی : سردرد ، وزوزگوش و سرگیجه </a:t>
            </a:r>
            <a:r>
              <a:rPr lang="fa-IR" dirty="0" smtClean="0"/>
              <a:t>در دوز بالا</a:t>
            </a:r>
            <a:endParaRPr lang="fa-IR" dirty="0" smtClean="0"/>
          </a:p>
          <a:p>
            <a:pPr>
              <a:buFontTx/>
              <a:buChar char="-"/>
            </a:pPr>
            <a:r>
              <a:rPr lang="fa-IR" dirty="0" smtClean="0"/>
              <a:t>قلبی و عروقی :  افزایش فشارخون در اثر احتباس مایعات</a:t>
            </a:r>
          </a:p>
          <a:p>
            <a:pPr>
              <a:buFontTx/>
              <a:buChar char="-"/>
            </a:pPr>
            <a:r>
              <a:rPr lang="fa-IR" dirty="0" smtClean="0"/>
              <a:t>گوارش :  درد شکمی ، تهوع و استفراغ </a:t>
            </a:r>
          </a:p>
          <a:p>
            <a:pPr>
              <a:buFontTx/>
              <a:buChar char="-"/>
            </a:pPr>
            <a:r>
              <a:rPr lang="fa-IR" dirty="0" smtClean="0"/>
              <a:t>خونی : کم خونی</a:t>
            </a:r>
          </a:p>
          <a:p>
            <a:pPr>
              <a:buFontTx/>
              <a:buChar char="-"/>
            </a:pPr>
            <a:r>
              <a:rPr lang="fa-IR" dirty="0" smtClean="0"/>
              <a:t>ریوی : تشدید آسم </a:t>
            </a:r>
            <a:r>
              <a:rPr lang="fa-IR" dirty="0" smtClean="0"/>
              <a:t>به ویژه اسپیرین</a:t>
            </a:r>
            <a:endParaRPr lang="fa-IR" dirty="0" smtClean="0"/>
          </a:p>
          <a:p>
            <a:pPr>
              <a:buFontTx/>
              <a:buChar char="-"/>
            </a:pPr>
            <a:r>
              <a:rPr lang="fa-IR" dirty="0" smtClean="0"/>
              <a:t>کلیوی : کاهش خونرسانی به کلیه و ایجاد نارسائی در دراز مدت</a:t>
            </a:r>
            <a:endParaRPr lang="en-US" dirty="0"/>
          </a:p>
        </p:txBody>
      </p:sp>
    </p:spTree>
    <p:extLst>
      <p:ext uri="{BB962C8B-B14F-4D97-AF65-F5344CB8AC3E}">
        <p14:creationId xmlns:p14="http://schemas.microsoft.com/office/powerpoint/2010/main" val="401262902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موارد منع مصرف</a:t>
            </a:r>
            <a:endParaRPr lang="en-US"/>
          </a:p>
        </p:txBody>
      </p:sp>
      <p:sp>
        <p:nvSpPr>
          <p:cNvPr id="3" name="Content Placeholder 2"/>
          <p:cNvSpPr>
            <a:spLocks noGrp="1"/>
          </p:cNvSpPr>
          <p:nvPr>
            <p:ph idx="1"/>
          </p:nvPr>
        </p:nvSpPr>
        <p:spPr/>
        <p:txBody>
          <a:bodyPr/>
          <a:lstStyle/>
          <a:p>
            <a:r>
              <a:rPr lang="fa-IR" sz="2800" dirty="0"/>
              <a:t>زخم معده یا خونریزی </a:t>
            </a:r>
            <a:r>
              <a:rPr lang="fa-IR" sz="2800" dirty="0" smtClean="0"/>
              <a:t>معده</a:t>
            </a:r>
          </a:p>
          <a:p>
            <a:r>
              <a:rPr lang="fa-IR" sz="2800" dirty="0" smtClean="0"/>
              <a:t>فشار </a:t>
            </a:r>
            <a:r>
              <a:rPr lang="fa-IR" sz="2800" dirty="0"/>
              <a:t>خون بالای کنترل </a:t>
            </a:r>
            <a:r>
              <a:rPr lang="fa-IR" sz="2800" dirty="0" smtClean="0"/>
              <a:t>نشده به علت کاهش خونرسانی به کلیه</a:t>
            </a:r>
            <a:endParaRPr lang="fa-IR" sz="2800" dirty="0" smtClean="0"/>
          </a:p>
          <a:p>
            <a:r>
              <a:rPr lang="fa-IR" sz="2800" dirty="0" smtClean="0"/>
              <a:t>انفارکتوس میوکارد بیماری عروق کرونر (به جز آسپرین) به علت افزایش فشار خون</a:t>
            </a:r>
          </a:p>
          <a:p>
            <a:r>
              <a:rPr lang="fa-IR" sz="2800" dirty="0" smtClean="0"/>
              <a:t>نارسایی </a:t>
            </a:r>
            <a:r>
              <a:rPr lang="fa-IR" sz="2800" dirty="0"/>
              <a:t>احتقانی قلب (به جز </a:t>
            </a:r>
            <a:r>
              <a:rPr lang="fa-IR" sz="2800" dirty="0" smtClean="0"/>
              <a:t>آسپرین) به علت افزایش فشار خون</a:t>
            </a:r>
          </a:p>
          <a:p>
            <a:r>
              <a:rPr lang="fa-IR" sz="2800" dirty="0" smtClean="0"/>
              <a:t>سه </a:t>
            </a:r>
            <a:r>
              <a:rPr lang="fa-IR" sz="2800" dirty="0"/>
              <a:t>ماهه سوم </a:t>
            </a:r>
            <a:r>
              <a:rPr lang="fa-IR" sz="2800" dirty="0" smtClean="0"/>
              <a:t>بارداری </a:t>
            </a:r>
          </a:p>
          <a:p>
            <a:r>
              <a:rPr lang="fa-IR" sz="2800" dirty="0" err="1" smtClean="0"/>
              <a:t>درموارد</a:t>
            </a:r>
            <a:r>
              <a:rPr lang="fa-IR" sz="2800" dirty="0" smtClean="0"/>
              <a:t> منع مصرف می توان از استامینوفن استفاده کرد.</a:t>
            </a:r>
            <a:endParaRPr lang="en-US" sz="2800" dirty="0"/>
          </a:p>
          <a:p>
            <a:endParaRPr lang="fa-IR" sz="2800" dirty="0" smtClean="0"/>
          </a:p>
        </p:txBody>
      </p:sp>
    </p:spTree>
    <p:extLst>
      <p:ext uri="{BB962C8B-B14F-4D97-AF65-F5344CB8AC3E}">
        <p14:creationId xmlns:p14="http://schemas.microsoft.com/office/powerpoint/2010/main" val="8613369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تداخلات</a:t>
            </a:r>
            <a:endParaRPr lang="en-US"/>
          </a:p>
        </p:txBody>
      </p:sp>
      <p:sp>
        <p:nvSpPr>
          <p:cNvPr id="3" name="Content Placeholder 2"/>
          <p:cNvSpPr>
            <a:spLocks noGrp="1"/>
          </p:cNvSpPr>
          <p:nvPr>
            <p:ph idx="1"/>
          </p:nvPr>
        </p:nvSpPr>
        <p:spPr/>
        <p:txBody>
          <a:bodyPr/>
          <a:lstStyle/>
          <a:p>
            <a:r>
              <a:rPr lang="fa-IR" sz="2800" dirty="0" smtClean="0"/>
              <a:t>ترکیب </a:t>
            </a:r>
            <a:r>
              <a:rPr lang="fa-IR" sz="2800" dirty="0"/>
              <a:t>با سایر عوامل نفروتوکسیک </a:t>
            </a:r>
            <a:endParaRPr lang="fa-IR" sz="2800" dirty="0" smtClean="0"/>
          </a:p>
          <a:p>
            <a:r>
              <a:rPr lang="fa-IR" sz="2800" dirty="0" smtClean="0"/>
              <a:t>کاهش </a:t>
            </a:r>
            <a:r>
              <a:rPr lang="fa-IR" sz="2800" dirty="0"/>
              <a:t>اثر </a:t>
            </a:r>
            <a:r>
              <a:rPr lang="fa-IR" sz="2800" dirty="0" smtClean="0"/>
              <a:t>داروهای فشار خون</a:t>
            </a:r>
            <a:endParaRPr lang="fa-IR" sz="2800" dirty="0" smtClean="0"/>
          </a:p>
          <a:p>
            <a:r>
              <a:rPr lang="fa-IR" sz="2800" dirty="0" smtClean="0"/>
              <a:t>کاهش حذف </a:t>
            </a:r>
            <a:r>
              <a:rPr lang="fa-IR" sz="2800" dirty="0"/>
              <a:t>لیتیوم و </a:t>
            </a:r>
            <a:r>
              <a:rPr lang="fa-IR" sz="2800" dirty="0" smtClean="0"/>
              <a:t>متوترکسات، دیگوکسین و سایر داروهایی که در کبد متابولیزه نمی شوند.</a:t>
            </a:r>
            <a:endParaRPr lang="fa-IR" sz="2800" dirty="0" smtClean="0"/>
          </a:p>
          <a:p>
            <a:r>
              <a:rPr lang="fa-IR" sz="2800" dirty="0" smtClean="0"/>
              <a:t>وارفارین-</a:t>
            </a:r>
            <a:r>
              <a:rPr lang="en-US" sz="2800" dirty="0" err="1" smtClean="0"/>
              <a:t>pt</a:t>
            </a:r>
            <a:r>
              <a:rPr lang="fa-IR" sz="2800" dirty="0"/>
              <a:t> </a:t>
            </a:r>
            <a:r>
              <a:rPr lang="fa-IR" sz="2800" dirty="0" smtClean="0"/>
              <a:t>چک شود.</a:t>
            </a:r>
            <a:endParaRPr lang="fa-IR" sz="2800" dirty="0"/>
          </a:p>
          <a:p>
            <a:r>
              <a:rPr lang="fa-IR" sz="2800" dirty="0" smtClean="0"/>
              <a:t>تشدید </a:t>
            </a:r>
            <a:r>
              <a:rPr lang="fa-IR" sz="2800" dirty="0"/>
              <a:t>فشار خون بالا </a:t>
            </a:r>
            <a:endParaRPr lang="fa-IR" sz="2800" dirty="0" smtClean="0"/>
          </a:p>
          <a:p>
            <a:endParaRPr lang="en-US" sz="2800" dirty="0"/>
          </a:p>
        </p:txBody>
      </p:sp>
    </p:spTree>
    <p:extLst>
      <p:ext uri="{BB962C8B-B14F-4D97-AF65-F5344CB8AC3E}">
        <p14:creationId xmlns:p14="http://schemas.microsoft.com/office/powerpoint/2010/main" val="25329449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بارداری </a:t>
            </a:r>
            <a:endParaRPr lang="en-US"/>
          </a:p>
        </p:txBody>
      </p:sp>
      <p:sp>
        <p:nvSpPr>
          <p:cNvPr id="3" name="Content Placeholder 2"/>
          <p:cNvSpPr>
            <a:spLocks noGrp="1"/>
          </p:cNvSpPr>
          <p:nvPr>
            <p:ph idx="1"/>
          </p:nvPr>
        </p:nvSpPr>
        <p:spPr/>
        <p:txBody>
          <a:bodyPr/>
          <a:lstStyle/>
          <a:p>
            <a:r>
              <a:rPr lang="fa-IR" dirty="0"/>
              <a:t>سه ماهه سوم </a:t>
            </a:r>
            <a:r>
              <a:rPr lang="fa-IR" dirty="0" smtClean="0"/>
              <a:t>منع مصرف دارند.</a:t>
            </a:r>
            <a:endParaRPr lang="fa-IR" dirty="0" smtClean="0"/>
          </a:p>
          <a:p>
            <a:r>
              <a:rPr lang="fa-IR" dirty="0"/>
              <a:t>عوارض کلیوی در </a:t>
            </a:r>
            <a:r>
              <a:rPr lang="fa-IR" dirty="0" smtClean="0"/>
              <a:t>جنین ایجاد می کنند.</a:t>
            </a:r>
            <a:endParaRPr lang="fa-IR" dirty="0" smtClean="0"/>
          </a:p>
          <a:p>
            <a:r>
              <a:rPr lang="fa-IR" dirty="0" smtClean="0"/>
              <a:t>استامینوفن در حاملگی و </a:t>
            </a:r>
            <a:r>
              <a:rPr lang="fa-IR" dirty="0" smtClean="0"/>
              <a:t>شیردهی مجاز است.</a:t>
            </a:r>
            <a:endParaRPr lang="fa-IR" dirty="0" smtClean="0"/>
          </a:p>
          <a:p>
            <a:r>
              <a:rPr lang="fa-IR" dirty="0" smtClean="0"/>
              <a:t>تفاوت </a:t>
            </a:r>
            <a:r>
              <a:rPr lang="fa-IR" dirty="0" smtClean="0"/>
              <a:t>استامینوفن با </a:t>
            </a:r>
            <a:r>
              <a:rPr lang="en-US" dirty="0" smtClean="0"/>
              <a:t>NSAID</a:t>
            </a:r>
            <a:r>
              <a:rPr lang="fa-IR" dirty="0" smtClean="0"/>
              <a:t>ها</a:t>
            </a:r>
          </a:p>
          <a:p>
            <a:r>
              <a:rPr lang="fa-IR" dirty="0" smtClean="0"/>
              <a:t>عوارض استامینوفن کبدی است.</a:t>
            </a:r>
            <a:endParaRPr lang="fa-IR" dirty="0" smtClean="0"/>
          </a:p>
        </p:txBody>
      </p:sp>
    </p:spTree>
    <p:extLst>
      <p:ext uri="{BB962C8B-B14F-4D97-AF65-F5344CB8AC3E}">
        <p14:creationId xmlns:p14="http://schemas.microsoft.com/office/powerpoint/2010/main" val="22204424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آسپیرین یا استیل سالیسیلیک اسید</a:t>
            </a:r>
            <a:endParaRPr lang="en-US"/>
          </a:p>
        </p:txBody>
      </p:sp>
      <p:sp>
        <p:nvSpPr>
          <p:cNvPr id="3" name="Content Placeholder 2"/>
          <p:cNvSpPr>
            <a:spLocks noGrp="1"/>
          </p:cNvSpPr>
          <p:nvPr>
            <p:ph idx="1"/>
          </p:nvPr>
        </p:nvSpPr>
        <p:spPr/>
        <p:txBody>
          <a:bodyPr/>
          <a:lstStyle/>
          <a:p>
            <a:r>
              <a:rPr lang="fa-IR" sz="2400" dirty="0" smtClean="0"/>
              <a:t>پرعارضه تر از </a:t>
            </a:r>
            <a:r>
              <a:rPr lang="fa-IR" sz="2400" dirty="0" smtClean="0"/>
              <a:t>بقیه </a:t>
            </a:r>
            <a:r>
              <a:rPr lang="en-US" sz="2400" dirty="0" smtClean="0"/>
              <a:t>NSAID</a:t>
            </a:r>
            <a:r>
              <a:rPr lang="fa-IR" sz="2400" dirty="0" smtClean="0"/>
              <a:t>ها</a:t>
            </a:r>
            <a:endParaRPr lang="fa-IR" sz="2400" dirty="0" smtClean="0"/>
          </a:p>
          <a:p>
            <a:r>
              <a:rPr lang="fa-IR" sz="2400" dirty="0" smtClean="0"/>
              <a:t>پیشگیری از سکته قلبی و مغزی</a:t>
            </a:r>
          </a:p>
          <a:p>
            <a:r>
              <a:rPr lang="fa-IR" sz="2400" dirty="0" smtClean="0"/>
              <a:t>مهار </a:t>
            </a:r>
            <a:r>
              <a:rPr lang="fa-IR" sz="2400" dirty="0"/>
              <a:t>برگشت ناپذیر </a:t>
            </a:r>
            <a:r>
              <a:rPr lang="en-US" sz="2400" dirty="0" smtClean="0"/>
              <a:t>COX-1 </a:t>
            </a:r>
            <a:endParaRPr lang="fa-IR" sz="2400" dirty="0" smtClean="0"/>
          </a:p>
          <a:p>
            <a:r>
              <a:rPr lang="fa-IR" sz="2400" dirty="0"/>
              <a:t>مانع از تجمع پلاکت </a:t>
            </a:r>
            <a:endParaRPr lang="fa-IR" sz="2400" dirty="0" smtClean="0"/>
          </a:p>
          <a:p>
            <a:r>
              <a:rPr lang="fa-IR" sz="2400" dirty="0"/>
              <a:t>مشکلات دستگاه گوارش (معده و روده</a:t>
            </a:r>
            <a:r>
              <a:rPr lang="fa-IR" sz="2400" dirty="0" smtClean="0"/>
              <a:t>)</a:t>
            </a:r>
          </a:p>
          <a:p>
            <a:r>
              <a:rPr lang="fa-IR" sz="2400" dirty="0"/>
              <a:t>سندرم </a:t>
            </a:r>
            <a:r>
              <a:rPr lang="en-US" sz="2400" dirty="0" smtClean="0"/>
              <a:t>Rey</a:t>
            </a:r>
            <a:endParaRPr lang="fa-IR" sz="2400" dirty="0" smtClean="0"/>
          </a:p>
          <a:p>
            <a:r>
              <a:rPr lang="fa-IR" sz="2400" dirty="0" smtClean="0"/>
              <a:t>زیر 16 سال ممنوع </a:t>
            </a:r>
          </a:p>
          <a:p>
            <a:r>
              <a:rPr lang="fa-IR" sz="2400" dirty="0" smtClean="0"/>
              <a:t>جراحی </a:t>
            </a:r>
            <a:r>
              <a:rPr lang="fa-IR" sz="2400" dirty="0" smtClean="0"/>
              <a:t>و دندانپزشکی</a:t>
            </a:r>
          </a:p>
          <a:p>
            <a:r>
              <a:rPr lang="fa-IR" sz="2400" dirty="0" smtClean="0"/>
              <a:t>در دوز بالا مسمومیت زاست که باعث </a:t>
            </a:r>
            <a:r>
              <a:rPr lang="fa-IR" sz="2400" dirty="0" smtClean="0"/>
              <a:t>تب </a:t>
            </a:r>
            <a:r>
              <a:rPr lang="fa-IR" sz="2400" dirty="0" smtClean="0"/>
              <a:t>می شود.</a:t>
            </a:r>
            <a:endParaRPr lang="fa-IR" sz="2400" dirty="0"/>
          </a:p>
          <a:p>
            <a:endParaRPr lang="en-US" sz="2400" dirty="0"/>
          </a:p>
          <a:p>
            <a:endParaRPr lang="en-US" sz="2400" dirty="0"/>
          </a:p>
        </p:txBody>
      </p:sp>
    </p:spTree>
    <p:extLst>
      <p:ext uri="{BB962C8B-B14F-4D97-AF65-F5344CB8AC3E}">
        <p14:creationId xmlns:p14="http://schemas.microsoft.com/office/powerpoint/2010/main" val="35649873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دوزهای اسپیرین</a:t>
            </a:r>
            <a:endParaRPr lang="fa-IR" dirty="0"/>
          </a:p>
        </p:txBody>
      </p:sp>
      <p:sp>
        <p:nvSpPr>
          <p:cNvPr id="3" name="Content Placeholder 2"/>
          <p:cNvSpPr>
            <a:spLocks noGrp="1"/>
          </p:cNvSpPr>
          <p:nvPr>
            <p:ph idx="1"/>
          </p:nvPr>
        </p:nvSpPr>
        <p:spPr/>
        <p:txBody>
          <a:bodyPr/>
          <a:lstStyle/>
          <a:p>
            <a:r>
              <a:rPr lang="fa-IR" b="1" dirty="0"/>
              <a:t>دوز پايين: کمتر از </a:t>
            </a:r>
            <a:r>
              <a:rPr lang="fa-IR" b="1" dirty="0" smtClean="0"/>
              <a:t>300 میلی </a:t>
            </a:r>
            <a:r>
              <a:rPr lang="fa-IR" b="1" dirty="0"/>
              <a:t>گرم</a:t>
            </a:r>
          </a:p>
          <a:p>
            <a:pPr marL="0" indent="0">
              <a:buNone/>
            </a:pPr>
            <a:r>
              <a:rPr lang="fa-IR" dirty="0"/>
              <a:t>ضد پلاکت </a:t>
            </a:r>
            <a:endParaRPr lang="fa-IR" dirty="0" smtClean="0"/>
          </a:p>
          <a:p>
            <a:r>
              <a:rPr lang="fa-IR" b="1" dirty="0" smtClean="0"/>
              <a:t>دوز </a:t>
            </a:r>
            <a:r>
              <a:rPr lang="fa-IR" b="1" dirty="0" smtClean="0"/>
              <a:t>متوسط:300 </a:t>
            </a:r>
            <a:r>
              <a:rPr lang="fa-IR" b="1" dirty="0" smtClean="0"/>
              <a:t>تا </a:t>
            </a:r>
            <a:r>
              <a:rPr lang="fa-IR" b="1" dirty="0" smtClean="0"/>
              <a:t>2000 </a:t>
            </a:r>
            <a:r>
              <a:rPr lang="fa-IR" b="1" dirty="0" smtClean="0"/>
              <a:t>میلی گرم</a:t>
            </a:r>
          </a:p>
          <a:p>
            <a:pPr marL="0" indent="0">
              <a:buNone/>
            </a:pPr>
            <a:r>
              <a:rPr lang="fa-IR" dirty="0" smtClean="0"/>
              <a:t>ضد </a:t>
            </a:r>
            <a:r>
              <a:rPr lang="fa-IR" dirty="0" smtClean="0"/>
              <a:t>درد و </a:t>
            </a:r>
            <a:r>
              <a:rPr lang="fa-IR" dirty="0"/>
              <a:t>ضد تب</a:t>
            </a:r>
          </a:p>
          <a:p>
            <a:r>
              <a:rPr lang="fa-IR" b="1" dirty="0"/>
              <a:t>دوز بالا</a:t>
            </a:r>
            <a:r>
              <a:rPr lang="fa-IR" b="1" dirty="0" smtClean="0"/>
              <a:t>: بیش از </a:t>
            </a:r>
            <a:r>
              <a:rPr lang="fa-IR" b="1" dirty="0" smtClean="0"/>
              <a:t>2000 میلی </a:t>
            </a:r>
            <a:r>
              <a:rPr lang="fa-IR" b="1" dirty="0" smtClean="0"/>
              <a:t>گرم</a:t>
            </a:r>
          </a:p>
          <a:p>
            <a:pPr marL="0" indent="0">
              <a:buNone/>
            </a:pPr>
            <a:r>
              <a:rPr lang="fa-IR" dirty="0" smtClean="0"/>
              <a:t> </a:t>
            </a:r>
            <a:r>
              <a:rPr lang="fa-IR" dirty="0"/>
              <a:t>ضد </a:t>
            </a:r>
            <a:r>
              <a:rPr lang="fa-IR" dirty="0" smtClean="0"/>
              <a:t>التهاب</a:t>
            </a:r>
          </a:p>
          <a:p>
            <a:pPr marL="0" indent="0">
              <a:buNone/>
            </a:pPr>
            <a:r>
              <a:rPr lang="fa-IR" dirty="0" smtClean="0"/>
              <a:t>دوز ضد التهاب به خاطر عوارض زیاد بین پزشکان شایع نیست.</a:t>
            </a:r>
            <a:endParaRPr lang="fa-IR" dirty="0"/>
          </a:p>
          <a:p>
            <a:endParaRPr lang="fa-IR" dirty="0"/>
          </a:p>
        </p:txBody>
      </p:sp>
      <p:pic>
        <p:nvPicPr>
          <p:cNvPr id="4098" name="Picture 2" descr="همه چیز درباره قرص آسپرین"/>
          <p:cNvPicPr>
            <a:picLocks noChangeAspect="1" noChangeArrowheads="1"/>
          </p:cNvPicPr>
          <p:nvPr/>
        </p:nvPicPr>
        <p:blipFill rotWithShape="1">
          <a:blip r:embed="rId2">
            <a:extLst>
              <a:ext uri="{28A0092B-C50C-407E-A947-70E740481C1C}">
                <a14:useLocalDpi xmlns:a14="http://schemas.microsoft.com/office/drawing/2010/main" val="0"/>
              </a:ext>
            </a:extLst>
          </a:blip>
          <a:srcRect l="8850" t="24783" r="16804"/>
          <a:stretch/>
        </p:blipFill>
        <p:spPr bwMode="auto">
          <a:xfrm>
            <a:off x="-24898" y="2297252"/>
            <a:ext cx="3626240" cy="206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9740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مشتقات پروپیونیک اسید</a:t>
            </a:r>
            <a:endParaRPr lang="en-US"/>
          </a:p>
        </p:txBody>
      </p:sp>
      <p:sp>
        <p:nvSpPr>
          <p:cNvPr id="3" name="Content Placeholder 2"/>
          <p:cNvSpPr>
            <a:spLocks noGrp="1"/>
          </p:cNvSpPr>
          <p:nvPr>
            <p:ph idx="1"/>
          </p:nvPr>
        </p:nvSpPr>
        <p:spPr/>
        <p:txBody>
          <a:bodyPr/>
          <a:lstStyle/>
          <a:p>
            <a:r>
              <a:rPr lang="fa-IR" dirty="0" smtClean="0"/>
              <a:t>ایبوپروفن و </a:t>
            </a:r>
            <a:r>
              <a:rPr lang="fa-IR" dirty="0" err="1" smtClean="0"/>
              <a:t>ناپروکسن</a:t>
            </a:r>
            <a:endParaRPr lang="fa-IR" dirty="0" smtClean="0"/>
          </a:p>
          <a:p>
            <a:r>
              <a:rPr lang="fa-IR" dirty="0" smtClean="0"/>
              <a:t>حساسیت </a:t>
            </a:r>
            <a:r>
              <a:rPr lang="fa-IR" dirty="0" smtClean="0"/>
              <a:t>متقاطع بین این دو دارو </a:t>
            </a:r>
          </a:p>
          <a:p>
            <a:r>
              <a:rPr lang="fa-IR" dirty="0" smtClean="0"/>
              <a:t>هر دو قدرت مشابه دارند و ساختار مشابه دارند.</a:t>
            </a:r>
            <a:endParaRPr lang="fa-IR" dirty="0" smtClean="0"/>
          </a:p>
          <a:p>
            <a:endParaRPr lang="fa-IR" dirty="0" smtClean="0"/>
          </a:p>
          <a:p>
            <a:endParaRPr lang="en-US" dirty="0"/>
          </a:p>
        </p:txBody>
      </p:sp>
      <p:pic>
        <p:nvPicPr>
          <p:cNvPr id="14338" name="Picture 2" descr="Image result for ‫ناپروکسن‬‎"/>
          <p:cNvPicPr>
            <a:picLocks noChangeAspect="1" noChangeArrowheads="1"/>
          </p:cNvPicPr>
          <p:nvPr/>
        </p:nvPicPr>
        <p:blipFill rotWithShape="1">
          <a:blip r:embed="rId2">
            <a:extLst>
              <a:ext uri="{28A0092B-C50C-407E-A947-70E740481C1C}">
                <a14:useLocalDpi xmlns:a14="http://schemas.microsoft.com/office/drawing/2010/main" val="0"/>
              </a:ext>
            </a:extLst>
          </a:blip>
          <a:srcRect l="10330" t="17511" r="12181" b="10670"/>
          <a:stretch/>
        </p:blipFill>
        <p:spPr bwMode="auto">
          <a:xfrm>
            <a:off x="1" y="3501008"/>
            <a:ext cx="3606960" cy="334303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شیاف ناپروکسن‬‎"/>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81278" y="3320079"/>
            <a:ext cx="3744416" cy="370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8316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متیل سالیسیلات و منتول سالیسیلات</a:t>
            </a:r>
            <a:endParaRPr lang="en-US"/>
          </a:p>
        </p:txBody>
      </p:sp>
      <p:sp>
        <p:nvSpPr>
          <p:cNvPr id="3" name="Content Placeholder 2"/>
          <p:cNvSpPr>
            <a:spLocks noGrp="1"/>
          </p:cNvSpPr>
          <p:nvPr>
            <p:ph idx="1"/>
          </p:nvPr>
        </p:nvSpPr>
        <p:spPr/>
        <p:txBody>
          <a:bodyPr/>
          <a:lstStyle/>
          <a:p>
            <a:r>
              <a:rPr lang="fa-IR" smtClean="0"/>
              <a:t>ویکس</a:t>
            </a:r>
            <a:endParaRPr lang="en-US"/>
          </a:p>
        </p:txBody>
      </p:sp>
      <p:pic>
        <p:nvPicPr>
          <p:cNvPr id="3074" name="Picture 2" descr="Image result for ‫ویک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08" y="2363803"/>
            <a:ext cx="5400600" cy="299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05786"/>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ترکیب داروهای مسکن</a:t>
            </a:r>
            <a:endParaRPr lang="fa-IR" dirty="0"/>
          </a:p>
        </p:txBody>
      </p:sp>
      <p:sp>
        <p:nvSpPr>
          <p:cNvPr id="3" name="Content Placeholder 2"/>
          <p:cNvSpPr>
            <a:spLocks noGrp="1"/>
          </p:cNvSpPr>
          <p:nvPr>
            <p:ph idx="1"/>
          </p:nvPr>
        </p:nvSpPr>
        <p:spPr/>
        <p:txBody>
          <a:bodyPr/>
          <a:lstStyle/>
          <a:p>
            <a:endParaRPr lang="fa-IR"/>
          </a:p>
        </p:txBody>
      </p:sp>
      <p:pic>
        <p:nvPicPr>
          <p:cNvPr id="12290" name="Picture 2" descr="Image result for ‫نواف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84302"/>
            <a:ext cx="5976664" cy="464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865202"/>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en-US" dirty="0"/>
          </a:p>
        </p:txBody>
      </p:sp>
      <p:sp>
        <p:nvSpPr>
          <p:cNvPr id="3" name="Content Placeholder 2"/>
          <p:cNvSpPr>
            <a:spLocks noGrp="1"/>
          </p:cNvSpPr>
          <p:nvPr>
            <p:ph idx="1"/>
          </p:nvPr>
        </p:nvSpPr>
        <p:spPr/>
        <p:txBody>
          <a:bodyPr/>
          <a:lstStyle/>
          <a:p>
            <a:r>
              <a:rPr lang="fa-IR" sz="2800" dirty="0"/>
              <a:t>یک مرد 66 ساله با شکایت کاهش ادرار در 24 ساعت گذشته مراجعه کرده است. او دچار نارسائی قلبی است. داروهای دیگوکسین، فروزماید، کاپتوپریل، مصرف می کند. او به خاطر پا درد دو روز پیش دو ایبوپروفن خورده است. پزشک اثری از کمی حجم خون مشاهده نکرد پس دوز فروزماید را افزایش داد. اما ادرار زیادتر نشد. علت کمی ادرار چیست؟</a:t>
            </a:r>
            <a:endParaRPr lang="en-US" sz="2800" dirty="0"/>
          </a:p>
          <a:p>
            <a:r>
              <a:rPr lang="fa-IR" sz="2800" dirty="0"/>
              <a:t>کاهش فیلتراسیون گلومرولی ناشی از ایبوپروفن</a:t>
            </a:r>
            <a:endParaRPr lang="en-US" sz="2800" dirty="0"/>
          </a:p>
          <a:p>
            <a:r>
              <a:rPr lang="fa-IR" sz="2800" dirty="0"/>
              <a:t>تشدید نارسائی قلب</a:t>
            </a:r>
            <a:endParaRPr lang="en-US" sz="2800" dirty="0"/>
          </a:p>
          <a:p>
            <a:r>
              <a:rPr lang="fa-IR" sz="2800" dirty="0"/>
              <a:t>کاهش ترشح رنین ناشی از ایبوپروفن</a:t>
            </a:r>
            <a:endParaRPr lang="en-US" sz="2800" dirty="0"/>
          </a:p>
          <a:p>
            <a:r>
              <a:rPr lang="fa-IR" sz="2800" dirty="0"/>
              <a:t>هیپوکالمی ناشی از ایبوپروفن</a:t>
            </a:r>
            <a:endParaRPr lang="en-US" sz="2800" dirty="0"/>
          </a:p>
          <a:p>
            <a:endParaRPr lang="en-US" sz="2800" dirty="0"/>
          </a:p>
        </p:txBody>
      </p:sp>
    </p:spTree>
    <p:extLst>
      <p:ext uri="{BB962C8B-B14F-4D97-AF65-F5344CB8AC3E}">
        <p14:creationId xmlns:p14="http://schemas.microsoft.com/office/powerpoint/2010/main" val="101169026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داروهای ضد التهاب غیر استروئیدی</a:t>
            </a:r>
            <a:endParaRPr lang="en-US"/>
          </a:p>
        </p:txBody>
      </p:sp>
      <p:sp>
        <p:nvSpPr>
          <p:cNvPr id="3" name="Content Placeholder 2"/>
          <p:cNvSpPr>
            <a:spLocks noGrp="1"/>
          </p:cNvSpPr>
          <p:nvPr>
            <p:ph idx="1"/>
          </p:nvPr>
        </p:nvSpPr>
        <p:spPr/>
        <p:txBody>
          <a:bodyPr numCol="2"/>
          <a:lstStyle/>
          <a:p>
            <a:pPr marL="0" indent="0">
              <a:buNone/>
            </a:pPr>
            <a:r>
              <a:rPr lang="fa-IR" sz="2000" dirty="0" smtClean="0"/>
              <a:t>دردهای </a:t>
            </a:r>
            <a:r>
              <a:rPr lang="fa-IR" sz="2000" dirty="0"/>
              <a:t>خفیف و متوسط استخوانی و مفصلی و </a:t>
            </a:r>
            <a:r>
              <a:rPr lang="fa-IR" sz="2000" dirty="0" smtClean="0"/>
              <a:t>عضلانی</a:t>
            </a:r>
          </a:p>
          <a:p>
            <a:pPr marL="0" indent="0">
              <a:buNone/>
            </a:pPr>
            <a:r>
              <a:rPr lang="fa-IR" sz="2000" dirty="0" smtClean="0"/>
              <a:t>سردرد</a:t>
            </a:r>
            <a:r>
              <a:rPr lang="fa-IR" sz="2000" dirty="0"/>
              <a:t>، </a:t>
            </a:r>
            <a:r>
              <a:rPr lang="fa-IR" sz="2000" dirty="0" smtClean="0"/>
              <a:t>میگرن</a:t>
            </a:r>
          </a:p>
          <a:p>
            <a:pPr marL="0" indent="0">
              <a:buNone/>
            </a:pPr>
            <a:r>
              <a:rPr lang="fa-IR" sz="2000" dirty="0" smtClean="0"/>
              <a:t>نقرس حاد</a:t>
            </a:r>
          </a:p>
          <a:p>
            <a:pPr marL="0" indent="0">
              <a:buNone/>
            </a:pPr>
            <a:r>
              <a:rPr lang="fa-IR" sz="2000" dirty="0" smtClean="0"/>
              <a:t>قاعدگی </a:t>
            </a:r>
            <a:r>
              <a:rPr lang="fa-IR" sz="2000" dirty="0"/>
              <a:t>دردناک ( درد قاعدگی</a:t>
            </a:r>
            <a:r>
              <a:rPr lang="fa-IR" sz="2000" dirty="0" smtClean="0"/>
              <a:t>)-</a:t>
            </a:r>
            <a:r>
              <a:rPr lang="fa-IR" sz="2000" dirty="0" err="1" smtClean="0"/>
              <a:t>مفنامیک</a:t>
            </a:r>
            <a:r>
              <a:rPr lang="fa-IR" sz="2000" dirty="0" smtClean="0"/>
              <a:t> اسید</a:t>
            </a:r>
          </a:p>
          <a:p>
            <a:pPr marL="0" indent="0">
              <a:buNone/>
            </a:pPr>
            <a:r>
              <a:rPr lang="fa-IR" sz="2000" dirty="0" smtClean="0"/>
              <a:t>درد </a:t>
            </a:r>
            <a:r>
              <a:rPr lang="fa-IR" sz="2000" dirty="0"/>
              <a:t>پس از </a:t>
            </a:r>
            <a:r>
              <a:rPr lang="fa-IR" sz="2000" dirty="0" smtClean="0"/>
              <a:t>عمل</a:t>
            </a:r>
          </a:p>
          <a:p>
            <a:pPr marL="0" indent="0">
              <a:buNone/>
            </a:pPr>
            <a:r>
              <a:rPr lang="fa-IR" sz="2000" dirty="0" smtClean="0"/>
              <a:t>تب</a:t>
            </a:r>
          </a:p>
          <a:p>
            <a:pPr marL="0" indent="0">
              <a:buNone/>
            </a:pPr>
            <a:r>
              <a:rPr lang="fa-IR" sz="2000" dirty="0" err="1" smtClean="0"/>
              <a:t>دلدرد</a:t>
            </a:r>
            <a:r>
              <a:rPr lang="fa-IR" sz="2000" dirty="0" smtClean="0"/>
              <a:t> کلیوی-دیکلوفناک</a:t>
            </a:r>
          </a:p>
          <a:p>
            <a:pPr marL="0" indent="0">
              <a:buNone/>
            </a:pPr>
            <a:r>
              <a:rPr lang="fa-IR" sz="2000" dirty="0" smtClean="0"/>
              <a:t>باز </a:t>
            </a:r>
            <a:r>
              <a:rPr lang="fa-IR" sz="2000" dirty="0"/>
              <a:t>مانده مجرای شریانی در نوزاد</a:t>
            </a:r>
            <a:r>
              <a:rPr lang="fa-IR" sz="2000" dirty="0" smtClean="0"/>
              <a:t>،</a:t>
            </a:r>
          </a:p>
          <a:p>
            <a:pPr marL="0" indent="0">
              <a:buNone/>
            </a:pPr>
            <a:r>
              <a:rPr lang="fa-IR" sz="2000" dirty="0" smtClean="0"/>
              <a:t>روماتیسم مفصلی- درمان دراز مدت-</a:t>
            </a:r>
            <a:r>
              <a:rPr lang="fa-IR" sz="2000" dirty="0" err="1" smtClean="0"/>
              <a:t>مفنامیک</a:t>
            </a:r>
            <a:r>
              <a:rPr lang="fa-IR" sz="2000" dirty="0" smtClean="0"/>
              <a:t> اسید نمی شود.</a:t>
            </a:r>
          </a:p>
          <a:p>
            <a:pPr marL="0" indent="0">
              <a:buNone/>
            </a:pPr>
            <a:endParaRPr lang="fa-IR" sz="2000" dirty="0" smtClean="0"/>
          </a:p>
          <a:p>
            <a:pPr marL="0" indent="0">
              <a:buNone/>
            </a:pPr>
            <a:endParaRPr lang="fa-IR" sz="2000" dirty="0"/>
          </a:p>
          <a:p>
            <a:pPr marL="0" indent="0">
              <a:buNone/>
            </a:pPr>
            <a:endParaRPr lang="fa-IR" sz="2000" dirty="0"/>
          </a:p>
          <a:p>
            <a:pPr marL="0" indent="0">
              <a:buNone/>
            </a:pPr>
            <a:r>
              <a:rPr lang="fa-IR" sz="2000" dirty="0" err="1" smtClean="0"/>
              <a:t>آسپرین</a:t>
            </a:r>
            <a:r>
              <a:rPr lang="fa-IR" sz="2000" dirty="0" smtClean="0"/>
              <a:t> </a:t>
            </a:r>
            <a:r>
              <a:rPr lang="fa-IR" sz="2000" dirty="0"/>
              <a:t>( استیل </a:t>
            </a:r>
            <a:r>
              <a:rPr lang="fa-IR" sz="2000" dirty="0" err="1"/>
              <a:t>سالیسیلیک</a:t>
            </a:r>
            <a:r>
              <a:rPr lang="fa-IR" sz="2000" dirty="0"/>
              <a:t> اسید )</a:t>
            </a:r>
          </a:p>
          <a:p>
            <a:pPr marL="0" indent="0">
              <a:buNone/>
            </a:pPr>
            <a:r>
              <a:rPr lang="fa-IR" sz="2000" dirty="0" smtClean="0"/>
              <a:t>ایبوپروفن </a:t>
            </a:r>
            <a:endParaRPr lang="fa-IR" sz="2000" dirty="0"/>
          </a:p>
          <a:p>
            <a:pPr marL="0" indent="0">
              <a:buNone/>
            </a:pPr>
            <a:r>
              <a:rPr lang="fa-IR" sz="2000" dirty="0" err="1" smtClean="0"/>
              <a:t>ناپروکسن</a:t>
            </a:r>
            <a:endParaRPr lang="fa-IR" sz="2000" dirty="0"/>
          </a:p>
          <a:p>
            <a:pPr marL="0" indent="0">
              <a:buNone/>
            </a:pPr>
            <a:r>
              <a:rPr lang="fa-IR" sz="2000" dirty="0" err="1" smtClean="0"/>
              <a:t>ایندومتاسین</a:t>
            </a:r>
            <a:endParaRPr lang="fa-IR" sz="2000" dirty="0"/>
          </a:p>
          <a:p>
            <a:pPr marL="0" indent="0">
              <a:buNone/>
            </a:pPr>
            <a:r>
              <a:rPr lang="fa-IR" sz="2000" dirty="0" err="1" smtClean="0"/>
              <a:t>تولمتین</a:t>
            </a:r>
            <a:endParaRPr lang="fa-IR" sz="2000" dirty="0"/>
          </a:p>
          <a:p>
            <a:pPr marL="0" indent="0">
              <a:buNone/>
            </a:pPr>
            <a:r>
              <a:rPr lang="en-US" sz="2000" dirty="0" smtClean="0"/>
              <a:t>Ketorolac</a:t>
            </a:r>
            <a:endParaRPr lang="en-US" sz="2000" dirty="0"/>
          </a:p>
          <a:p>
            <a:pPr marL="0" indent="0">
              <a:buNone/>
            </a:pPr>
            <a:r>
              <a:rPr lang="fa-IR" sz="2000" dirty="0" smtClean="0"/>
              <a:t>دیکلوفناک</a:t>
            </a:r>
          </a:p>
          <a:p>
            <a:pPr marL="0" indent="0">
              <a:buNone/>
            </a:pPr>
            <a:r>
              <a:rPr lang="fa-IR" sz="2000" dirty="0" err="1" smtClean="0"/>
              <a:t>مفنامیک</a:t>
            </a:r>
            <a:r>
              <a:rPr lang="fa-IR" sz="2000" dirty="0" smtClean="0"/>
              <a:t> اسید</a:t>
            </a:r>
            <a:endParaRPr lang="fa-IR" sz="2000" dirty="0"/>
          </a:p>
          <a:p>
            <a:pPr marL="0" indent="0">
              <a:buNone/>
            </a:pPr>
            <a:r>
              <a:rPr lang="en-US" sz="2000" dirty="0" err="1" smtClean="0"/>
              <a:t>Piroxicam</a:t>
            </a:r>
            <a:r>
              <a:rPr lang="fa-IR" sz="2000" dirty="0" smtClean="0"/>
              <a:t> و </a:t>
            </a:r>
            <a:r>
              <a:rPr lang="fa-IR" sz="2000" dirty="0" err="1" smtClean="0"/>
              <a:t>ملولیکسام</a:t>
            </a:r>
            <a:endParaRPr lang="fa-IR" sz="2000" dirty="0"/>
          </a:p>
          <a:p>
            <a:pPr marL="0" indent="0">
              <a:buNone/>
            </a:pPr>
            <a:r>
              <a:rPr lang="fa-IR" sz="2000" dirty="0"/>
              <a:t>انتخابی </a:t>
            </a:r>
            <a:r>
              <a:rPr lang="fa-IR" sz="2000" dirty="0" smtClean="0"/>
              <a:t>مهار </a:t>
            </a:r>
            <a:r>
              <a:rPr lang="fa-IR" sz="2000" dirty="0"/>
              <a:t>کننده</a:t>
            </a:r>
            <a:r>
              <a:rPr lang="en-US" sz="2000" dirty="0" err="1" smtClean="0"/>
              <a:t>Coxibs</a:t>
            </a:r>
            <a:r>
              <a:rPr lang="en-US" sz="2000" dirty="0" smtClean="0"/>
              <a:t> COX-2 </a:t>
            </a:r>
            <a:r>
              <a:rPr lang="fa-IR" sz="2000" dirty="0" smtClean="0"/>
              <a:t> مثل </a:t>
            </a:r>
            <a:r>
              <a:rPr lang="fa-IR" sz="2000" dirty="0" err="1" smtClean="0"/>
              <a:t>سلکوکسیب</a:t>
            </a:r>
            <a:endParaRPr lang="fa-IR" sz="2000" dirty="0"/>
          </a:p>
          <a:p>
            <a:pPr marL="0" indent="0">
              <a:buNone/>
            </a:pPr>
            <a:endParaRPr lang="fa-IR" sz="2000" dirty="0"/>
          </a:p>
        </p:txBody>
      </p:sp>
    </p:spTree>
    <p:extLst>
      <p:ext uri="{BB962C8B-B14F-4D97-AF65-F5344CB8AC3E}">
        <p14:creationId xmlns:p14="http://schemas.microsoft.com/office/powerpoint/2010/main" val="15047234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ketorolac</a:t>
            </a:r>
          </a:p>
        </p:txBody>
      </p:sp>
      <p:sp>
        <p:nvSpPr>
          <p:cNvPr id="3" name="Content Placeholder 2"/>
          <p:cNvSpPr>
            <a:spLocks noGrp="1"/>
          </p:cNvSpPr>
          <p:nvPr>
            <p:ph idx="1"/>
          </p:nvPr>
        </p:nvSpPr>
        <p:spPr/>
        <p:txBody>
          <a:bodyPr/>
          <a:lstStyle/>
          <a:p>
            <a:r>
              <a:rPr lang="fa-IR" dirty="0" err="1"/>
              <a:t>آنالژزيك</a:t>
            </a:r>
            <a:r>
              <a:rPr lang="fa-IR" dirty="0"/>
              <a:t> قبل از عمل جراحي </a:t>
            </a:r>
            <a:endParaRPr lang="fa-IR" dirty="0" smtClean="0"/>
          </a:p>
          <a:p>
            <a:r>
              <a:rPr lang="fa-IR" dirty="0" smtClean="0"/>
              <a:t>ضد درد بعد از </a:t>
            </a:r>
            <a:r>
              <a:rPr lang="fa-IR" dirty="0" smtClean="0"/>
              <a:t>عمل</a:t>
            </a:r>
          </a:p>
          <a:p>
            <a:r>
              <a:rPr lang="en-US" dirty="0" smtClean="0"/>
              <a:t>NSAID</a:t>
            </a:r>
            <a:r>
              <a:rPr lang="fa-IR" dirty="0" smtClean="0"/>
              <a:t>های تزریقی: </a:t>
            </a:r>
            <a:r>
              <a:rPr lang="fa-IR" dirty="0" err="1" smtClean="0"/>
              <a:t>کتورولاک</a:t>
            </a:r>
            <a:r>
              <a:rPr lang="fa-IR" dirty="0" smtClean="0"/>
              <a:t> و پیروکسیکام</a:t>
            </a:r>
            <a:endParaRPr lang="en-US" dirty="0"/>
          </a:p>
        </p:txBody>
      </p:sp>
      <p:pic>
        <p:nvPicPr>
          <p:cNvPr id="11266" name="Picture 2" descr="Image result for ‫کتورولاک‬‎"/>
          <p:cNvPicPr>
            <a:picLocks noChangeAspect="1" noChangeArrowheads="1"/>
          </p:cNvPicPr>
          <p:nvPr/>
        </p:nvPicPr>
        <p:blipFill rotWithShape="1">
          <a:blip r:embed="rId2">
            <a:extLst>
              <a:ext uri="{28A0092B-C50C-407E-A947-70E740481C1C}">
                <a14:useLocalDpi xmlns:a14="http://schemas.microsoft.com/office/drawing/2010/main" val="0"/>
              </a:ext>
            </a:extLst>
          </a:blip>
          <a:srcRect l="7947" t="7321" r="12481" b="12555"/>
          <a:stretch/>
        </p:blipFill>
        <p:spPr bwMode="auto">
          <a:xfrm>
            <a:off x="155575" y="3428999"/>
            <a:ext cx="3695104" cy="342636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کتورولا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Tree>
    <p:extLst>
      <p:ext uri="{BB962C8B-B14F-4D97-AF65-F5344CB8AC3E}">
        <p14:creationId xmlns:p14="http://schemas.microsoft.com/office/powerpoint/2010/main" val="35908944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دیکلوفناک</a:t>
            </a:r>
            <a:endParaRPr lang="en-US"/>
          </a:p>
        </p:txBody>
      </p:sp>
      <p:sp>
        <p:nvSpPr>
          <p:cNvPr id="3" name="Content Placeholder 2"/>
          <p:cNvSpPr>
            <a:spLocks noGrp="1"/>
          </p:cNvSpPr>
          <p:nvPr>
            <p:ph idx="1"/>
          </p:nvPr>
        </p:nvSpPr>
        <p:spPr/>
        <p:txBody>
          <a:bodyPr/>
          <a:lstStyle/>
          <a:p>
            <a:r>
              <a:rPr lang="fa-IR" dirty="0" smtClean="0"/>
              <a:t>کاربرد: دردها به ویژه درد کلیه</a:t>
            </a:r>
          </a:p>
          <a:p>
            <a:r>
              <a:rPr lang="fa-IR" dirty="0" smtClean="0"/>
              <a:t>زیر 14 سال آمپول ممنوع –تخریب </a:t>
            </a:r>
            <a:r>
              <a:rPr lang="fa-IR" dirty="0" err="1" smtClean="0"/>
              <a:t>میلین</a:t>
            </a:r>
            <a:r>
              <a:rPr lang="fa-IR" dirty="0" smtClean="0"/>
              <a:t> و فلجی- شیاف مجاز</a:t>
            </a:r>
          </a:p>
          <a:p>
            <a:r>
              <a:rPr lang="fa-IR" dirty="0" smtClean="0"/>
              <a:t>عوارض کبدی</a:t>
            </a:r>
            <a:endParaRPr lang="en-US" dirty="0"/>
          </a:p>
        </p:txBody>
      </p:sp>
      <p:pic>
        <p:nvPicPr>
          <p:cNvPr id="4" name="Picture 2"/>
          <p:cNvPicPr>
            <a:picLocks noChangeAspect="1" noChangeArrowheads="1"/>
          </p:cNvPicPr>
          <p:nvPr/>
        </p:nvPicPr>
        <p:blipFill rotWithShape="1">
          <a:blip r:embed="rId2"/>
          <a:srcRect l="6114" t="13235" r="8290"/>
          <a:stretch/>
        </p:blipFill>
        <p:spPr bwMode="auto">
          <a:xfrm>
            <a:off x="4343400" y="4348577"/>
            <a:ext cx="3200401" cy="2028914"/>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152400" y="3439152"/>
            <a:ext cx="3676650" cy="3389871"/>
          </a:xfrm>
          <a:prstGeom prst="rect">
            <a:avLst/>
          </a:prstGeom>
          <a:noFill/>
          <a:ln w="9525">
            <a:noFill/>
            <a:miter lim="800000"/>
            <a:headEnd/>
            <a:tailEnd/>
          </a:ln>
          <a:effectLst/>
        </p:spPr>
      </p:pic>
      <p:pic>
        <p:nvPicPr>
          <p:cNvPr id="6" name="Picture 4"/>
          <p:cNvPicPr>
            <a:picLocks noChangeAspect="1" noChangeArrowheads="1"/>
          </p:cNvPicPr>
          <p:nvPr/>
        </p:nvPicPr>
        <p:blipFill rotWithShape="1">
          <a:blip r:embed="rId4"/>
          <a:srcRect l="33333" t="4939" r="29630" b="-1"/>
          <a:stretch/>
        </p:blipFill>
        <p:spPr bwMode="auto">
          <a:xfrm>
            <a:off x="7924800" y="3695118"/>
            <a:ext cx="762000" cy="2933700"/>
          </a:xfrm>
          <a:prstGeom prst="rect">
            <a:avLst/>
          </a:prstGeom>
          <a:noFill/>
          <a:ln w="9525">
            <a:noFill/>
            <a:miter lim="800000"/>
            <a:headEnd/>
            <a:tailEnd/>
          </a:ln>
          <a:effectLst/>
        </p:spPr>
      </p:pic>
    </p:spTree>
    <p:extLst>
      <p:ext uri="{BB962C8B-B14F-4D97-AF65-F5344CB8AC3E}">
        <p14:creationId xmlns:p14="http://schemas.microsoft.com/office/powerpoint/2010/main" val="27700737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ایندومتاسین و پیروکسیکام </a:t>
            </a:r>
            <a:endParaRPr lang="en-US"/>
          </a:p>
        </p:txBody>
      </p:sp>
      <p:sp>
        <p:nvSpPr>
          <p:cNvPr id="3" name="Content Placeholder 2"/>
          <p:cNvSpPr>
            <a:spLocks noGrp="1"/>
          </p:cNvSpPr>
          <p:nvPr>
            <p:ph idx="1"/>
          </p:nvPr>
        </p:nvSpPr>
        <p:spPr/>
        <p:txBody>
          <a:bodyPr/>
          <a:lstStyle/>
          <a:p>
            <a:r>
              <a:rPr lang="fa-IR" dirty="0"/>
              <a:t>بیشترین میزان شیوع عوارض </a:t>
            </a:r>
            <a:r>
              <a:rPr lang="fa-IR" dirty="0" smtClean="0"/>
              <a:t>گوارشی</a:t>
            </a:r>
          </a:p>
          <a:p>
            <a:r>
              <a:rPr lang="fa-IR" dirty="0" smtClean="0"/>
              <a:t>ایندومتاسین: کاربرد </a:t>
            </a:r>
            <a:r>
              <a:rPr lang="fa-IR" dirty="0" smtClean="0"/>
              <a:t>در باز ماندن مجرای شریانی </a:t>
            </a:r>
            <a:r>
              <a:rPr lang="fa-IR" dirty="0" smtClean="0"/>
              <a:t>نوزاد</a:t>
            </a:r>
            <a:endParaRPr lang="fa-IR" dirty="0" smtClean="0"/>
          </a:p>
        </p:txBody>
      </p:sp>
      <p:pic>
        <p:nvPicPr>
          <p:cNvPr id="4" name="Picture 2"/>
          <p:cNvPicPr>
            <a:picLocks noChangeAspect="1" noChangeArrowheads="1"/>
          </p:cNvPicPr>
          <p:nvPr/>
        </p:nvPicPr>
        <p:blipFill>
          <a:blip r:embed="rId2"/>
          <a:srcRect/>
          <a:stretch>
            <a:fillRect/>
          </a:stretch>
        </p:blipFill>
        <p:spPr bwMode="auto">
          <a:xfrm>
            <a:off x="152400" y="4071526"/>
            <a:ext cx="2667000" cy="2985284"/>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2819400" y="4267200"/>
            <a:ext cx="2314575" cy="259080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4691465" y="3824044"/>
            <a:ext cx="4452535" cy="3033957"/>
          </a:xfrm>
          <a:prstGeom prst="rect">
            <a:avLst/>
          </a:prstGeom>
          <a:noFill/>
          <a:ln w="9525">
            <a:noFill/>
            <a:miter lim="800000"/>
            <a:headEnd/>
            <a:tailEnd/>
          </a:ln>
          <a:effectLst/>
        </p:spPr>
      </p:pic>
    </p:spTree>
    <p:extLst>
      <p:ext uri="{BB962C8B-B14F-4D97-AF65-F5344CB8AC3E}">
        <p14:creationId xmlns:p14="http://schemas.microsoft.com/office/powerpoint/2010/main" val="2123064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پیروکسیکام</a:t>
            </a:r>
            <a:endParaRPr lang="en-US"/>
          </a:p>
        </p:txBody>
      </p:sp>
      <p:sp>
        <p:nvSpPr>
          <p:cNvPr id="3" name="Content Placeholder 2"/>
          <p:cNvSpPr>
            <a:spLocks noGrp="1"/>
          </p:cNvSpPr>
          <p:nvPr>
            <p:ph idx="1"/>
          </p:nvPr>
        </p:nvSpPr>
        <p:spPr/>
        <p:txBody>
          <a:bodyPr/>
          <a:lstStyle/>
          <a:p>
            <a:r>
              <a:rPr lang="fa-IR" dirty="0" smtClean="0"/>
              <a:t>طول اثر طولانی تر از سایر </a:t>
            </a:r>
            <a:r>
              <a:rPr lang="en-US" dirty="0" smtClean="0"/>
              <a:t>NSAID</a:t>
            </a:r>
            <a:r>
              <a:rPr lang="fa-IR" dirty="0" smtClean="0"/>
              <a:t>ها</a:t>
            </a:r>
          </a:p>
          <a:p>
            <a:r>
              <a:rPr lang="fa-IR" dirty="0" smtClean="0"/>
              <a:t>لذا در دردهای مزمن و طولانی استفاده می شود مثل</a:t>
            </a:r>
          </a:p>
          <a:p>
            <a:r>
              <a:rPr lang="fa-IR" dirty="0" smtClean="0"/>
              <a:t>درد </a:t>
            </a:r>
            <a:r>
              <a:rPr lang="fa-IR" dirty="0" smtClean="0"/>
              <a:t>های استخوانی</a:t>
            </a:r>
          </a:p>
          <a:p>
            <a:r>
              <a:rPr lang="fa-IR" dirty="0" smtClean="0"/>
              <a:t>روماتیسم مفصلی</a:t>
            </a:r>
            <a:endParaRPr lang="en-US" dirty="0"/>
          </a:p>
        </p:txBody>
      </p:sp>
      <p:pic>
        <p:nvPicPr>
          <p:cNvPr id="10242" name="Picture 2" descr="Image result for ‫پیروکسیکا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13" y="3379153"/>
            <a:ext cx="4429125"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5206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en-US" dirty="0"/>
          </a:p>
        </p:txBody>
      </p:sp>
      <p:sp>
        <p:nvSpPr>
          <p:cNvPr id="3" name="Content Placeholder 2"/>
          <p:cNvSpPr>
            <a:spLocks noGrp="1"/>
          </p:cNvSpPr>
          <p:nvPr>
            <p:ph idx="1"/>
          </p:nvPr>
        </p:nvSpPr>
        <p:spPr/>
        <p:txBody>
          <a:bodyPr/>
          <a:lstStyle/>
          <a:p>
            <a:r>
              <a:rPr lang="fa-IR" sz="2800" dirty="0"/>
              <a:t>پسر بچه 6 ساله مبتلا به آنفولانزا یک داروی تب بر برای 4 روز دریافت کرد. در روز پنجم فرد به کما رفت و </a:t>
            </a:r>
            <a:r>
              <a:rPr lang="fa-IR" sz="2800" dirty="0" smtClean="0"/>
              <a:t>فوت کرد. </a:t>
            </a:r>
            <a:r>
              <a:rPr lang="fa-IR" sz="2800" dirty="0"/>
              <a:t>کالبدشکافی نشان دهنده نفوذ چربی به کبد، </a:t>
            </a:r>
            <a:r>
              <a:rPr lang="fa-IR" sz="2800" dirty="0" smtClean="0"/>
              <a:t>قلب </a:t>
            </a:r>
            <a:r>
              <a:rPr lang="fa-IR" sz="2800" dirty="0"/>
              <a:t>و کلیه و </a:t>
            </a:r>
            <a:r>
              <a:rPr lang="fa-IR" sz="2800" dirty="0" err="1"/>
              <a:t>ادم</a:t>
            </a:r>
            <a:r>
              <a:rPr lang="fa-IR" sz="2800" dirty="0"/>
              <a:t> مغزی است. کدام دارو ممکن است باعث این اتفاق شده باشد؟</a:t>
            </a:r>
          </a:p>
          <a:p>
            <a:pPr marL="514350" indent="-514350">
              <a:buFont typeface="+mj-lt"/>
              <a:buAutoNum type="alphaUcPeriod"/>
            </a:pPr>
            <a:r>
              <a:rPr lang="en-US" sz="2800" dirty="0"/>
              <a:t>A. Acetaminophen</a:t>
            </a:r>
          </a:p>
          <a:p>
            <a:pPr marL="514350" indent="-514350">
              <a:buFont typeface="+mj-lt"/>
              <a:buAutoNum type="alphaUcPeriod"/>
            </a:pPr>
            <a:r>
              <a:rPr lang="en-US" sz="2800" dirty="0"/>
              <a:t>B. </a:t>
            </a:r>
            <a:r>
              <a:rPr lang="en-US" sz="2800" dirty="0" err="1"/>
              <a:t>Piroxicam</a:t>
            </a:r>
            <a:endParaRPr lang="en-US" sz="2800" dirty="0"/>
          </a:p>
          <a:p>
            <a:pPr marL="514350" indent="-514350">
              <a:buFont typeface="+mj-lt"/>
              <a:buAutoNum type="alphaUcPeriod"/>
            </a:pPr>
            <a:r>
              <a:rPr lang="en-US" sz="2800" dirty="0"/>
              <a:t>C. Ibuprofen</a:t>
            </a:r>
          </a:p>
          <a:p>
            <a:pPr marL="514350" indent="-514350">
              <a:buFont typeface="+mj-lt"/>
              <a:buAutoNum type="alphaUcPeriod"/>
            </a:pPr>
            <a:r>
              <a:rPr lang="en-US" sz="2800" dirty="0"/>
              <a:t>D. Indomethacin</a:t>
            </a:r>
          </a:p>
          <a:p>
            <a:pPr marL="514350" indent="-514350">
              <a:buFont typeface="+mj-lt"/>
              <a:buAutoNum type="alphaUcPeriod"/>
            </a:pPr>
            <a:r>
              <a:rPr lang="en-US" sz="2800" dirty="0"/>
              <a:t>E. Ketorolac</a:t>
            </a:r>
          </a:p>
          <a:p>
            <a:pPr marL="514350" indent="-514350">
              <a:buFont typeface="+mj-lt"/>
              <a:buAutoNum type="alphaUcPeriod"/>
            </a:pPr>
            <a:r>
              <a:rPr lang="en-US" sz="2800" dirty="0"/>
              <a:t>F. Aspirin</a:t>
            </a:r>
          </a:p>
          <a:p>
            <a:endParaRPr lang="en-US" sz="2800" dirty="0"/>
          </a:p>
        </p:txBody>
      </p:sp>
    </p:spTree>
    <p:extLst>
      <p:ext uri="{BB962C8B-B14F-4D97-AF65-F5344CB8AC3E}">
        <p14:creationId xmlns:p14="http://schemas.microsoft.com/office/powerpoint/2010/main" val="1563822946"/>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Adult cold </a:t>
            </a:r>
          </a:p>
        </p:txBody>
      </p:sp>
      <p:sp>
        <p:nvSpPr>
          <p:cNvPr id="3" name="Content Placeholder 2"/>
          <p:cNvSpPr>
            <a:spLocks noGrp="1"/>
          </p:cNvSpPr>
          <p:nvPr>
            <p:ph idx="1"/>
          </p:nvPr>
        </p:nvSpPr>
        <p:spPr/>
        <p:txBody>
          <a:bodyPr/>
          <a:lstStyle/>
          <a:p>
            <a:r>
              <a:rPr lang="en-US" smtClean="0"/>
              <a:t>325mg</a:t>
            </a:r>
            <a:r>
              <a:rPr lang="fa-IR" smtClean="0"/>
              <a:t>استامينوفن </a:t>
            </a:r>
          </a:p>
          <a:p>
            <a:r>
              <a:rPr lang="fa-IR" smtClean="0"/>
              <a:t>5</a:t>
            </a:r>
            <a:r>
              <a:rPr lang="en-US"/>
              <a:t>mg</a:t>
            </a:r>
            <a:r>
              <a:rPr lang="fa-IR"/>
              <a:t>فنيل </a:t>
            </a:r>
            <a:r>
              <a:rPr lang="fa-IR" smtClean="0"/>
              <a:t>افرين ضد احتقان</a:t>
            </a:r>
          </a:p>
          <a:p>
            <a:r>
              <a:rPr lang="fa-IR" smtClean="0"/>
              <a:t>2</a:t>
            </a:r>
            <a:r>
              <a:rPr lang="en-US"/>
              <a:t>mg </a:t>
            </a:r>
            <a:r>
              <a:rPr lang="fa-IR" smtClean="0"/>
              <a:t>كلرفنيرآمين آنتی هیستامین</a:t>
            </a:r>
            <a:endParaRPr lang="en-US"/>
          </a:p>
        </p:txBody>
      </p:sp>
      <p:pic>
        <p:nvPicPr>
          <p:cNvPr id="8194" name="Picture 2" descr="Image result for adult c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10" y="3356992"/>
            <a:ext cx="4464496" cy="334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922445"/>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دنداندرد</a:t>
            </a:r>
            <a:endParaRPr lang="en-US"/>
          </a:p>
        </p:txBody>
      </p:sp>
      <p:sp>
        <p:nvSpPr>
          <p:cNvPr id="3" name="Content Placeholder 2"/>
          <p:cNvSpPr>
            <a:spLocks noGrp="1"/>
          </p:cNvSpPr>
          <p:nvPr>
            <p:ph idx="1"/>
          </p:nvPr>
        </p:nvSpPr>
        <p:spPr/>
        <p:txBody>
          <a:bodyPr/>
          <a:lstStyle/>
          <a:p>
            <a:r>
              <a:rPr lang="en-US" dirty="0"/>
              <a:t>aspirin </a:t>
            </a:r>
            <a:endParaRPr lang="fa-IR" dirty="0" smtClean="0"/>
          </a:p>
          <a:p>
            <a:r>
              <a:rPr lang="en-US" dirty="0" smtClean="0"/>
              <a:t>Ibuprofen</a:t>
            </a:r>
            <a:endParaRPr lang="fa-IR" dirty="0" smtClean="0"/>
          </a:p>
          <a:p>
            <a:r>
              <a:rPr lang="fa-IR" dirty="0" smtClean="0"/>
              <a:t>مفنامیک اسید</a:t>
            </a:r>
            <a:endParaRPr lang="en-US" dirty="0"/>
          </a:p>
        </p:txBody>
      </p:sp>
    </p:spTree>
    <p:extLst>
      <p:ext uri="{BB962C8B-B14F-4D97-AF65-F5344CB8AC3E}">
        <p14:creationId xmlns:p14="http://schemas.microsoft.com/office/powerpoint/2010/main" val="24236826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دیکلوفناک</a:t>
            </a:r>
            <a:endParaRPr lang="en-US"/>
          </a:p>
        </p:txBody>
      </p:sp>
      <p:sp>
        <p:nvSpPr>
          <p:cNvPr id="3" name="Content Placeholder 2"/>
          <p:cNvSpPr>
            <a:spLocks noGrp="1"/>
          </p:cNvSpPr>
          <p:nvPr>
            <p:ph idx="1"/>
          </p:nvPr>
        </p:nvSpPr>
        <p:spPr/>
        <p:txBody>
          <a:bodyPr/>
          <a:lstStyle/>
          <a:p>
            <a:r>
              <a:rPr lang="fa-IR" dirty="0" smtClean="0"/>
              <a:t>مناسب برای انواع درد به ویژه درد کلیوی</a:t>
            </a:r>
          </a:p>
          <a:p>
            <a:r>
              <a:rPr lang="fa-IR" dirty="0" smtClean="0"/>
              <a:t>سنگ کلیه</a:t>
            </a:r>
            <a:endParaRPr lang="fa-IR" dirty="0" smtClean="0"/>
          </a:p>
        </p:txBody>
      </p:sp>
      <p:pic>
        <p:nvPicPr>
          <p:cNvPr id="7170" name="Picture 2" descr="Image result for ‫دیکلوفنا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87624"/>
            <a:ext cx="5715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154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مفنامیک اسید</a:t>
            </a:r>
            <a:endParaRPr lang="en-US"/>
          </a:p>
        </p:txBody>
      </p:sp>
      <p:sp>
        <p:nvSpPr>
          <p:cNvPr id="3" name="Content Placeholder 2"/>
          <p:cNvSpPr>
            <a:spLocks noGrp="1"/>
          </p:cNvSpPr>
          <p:nvPr>
            <p:ph idx="1"/>
          </p:nvPr>
        </p:nvSpPr>
        <p:spPr/>
        <p:txBody>
          <a:bodyPr/>
          <a:lstStyle/>
          <a:p>
            <a:r>
              <a:rPr lang="fa-IR" smtClean="0"/>
              <a:t>در بچه ها استفاده نشود.</a:t>
            </a:r>
          </a:p>
          <a:p>
            <a:r>
              <a:rPr lang="fa-IR" smtClean="0"/>
              <a:t>دنداندرد</a:t>
            </a:r>
          </a:p>
          <a:p>
            <a:r>
              <a:rPr lang="fa-IR" smtClean="0"/>
              <a:t>درد پریود</a:t>
            </a:r>
          </a:p>
          <a:p>
            <a:r>
              <a:rPr lang="fa-IR" smtClean="0"/>
              <a:t>طولانی مدت استفاده نشود.</a:t>
            </a:r>
            <a:endParaRPr lang="en-US"/>
          </a:p>
        </p:txBody>
      </p:sp>
      <p:pic>
        <p:nvPicPr>
          <p:cNvPr id="4" name="Picture 3" descr="mefenamicacid-fa-eng.png"/>
          <p:cNvPicPr>
            <a:picLocks noChangeAspect="1"/>
          </p:cNvPicPr>
          <p:nvPr/>
        </p:nvPicPr>
        <p:blipFill>
          <a:blip r:embed="rId2" cstate="print"/>
          <a:stretch>
            <a:fillRect/>
          </a:stretch>
        </p:blipFill>
        <p:spPr>
          <a:xfrm>
            <a:off x="304800" y="3048000"/>
            <a:ext cx="3999645" cy="3573016"/>
          </a:xfrm>
          <a:prstGeom prst="rect">
            <a:avLst/>
          </a:prstGeom>
        </p:spPr>
      </p:pic>
    </p:spTree>
    <p:extLst>
      <p:ext uri="{BB962C8B-B14F-4D97-AF65-F5344CB8AC3E}">
        <p14:creationId xmlns:p14="http://schemas.microsoft.com/office/powerpoint/2010/main" val="38722298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ایندومتاسین</a:t>
            </a:r>
            <a:endParaRPr lang="en-US"/>
          </a:p>
        </p:txBody>
      </p:sp>
      <p:sp>
        <p:nvSpPr>
          <p:cNvPr id="3" name="Content Placeholder 2"/>
          <p:cNvSpPr>
            <a:spLocks noGrp="1"/>
          </p:cNvSpPr>
          <p:nvPr>
            <p:ph idx="1"/>
          </p:nvPr>
        </p:nvSpPr>
        <p:spPr/>
        <p:txBody>
          <a:bodyPr/>
          <a:lstStyle/>
          <a:p>
            <a:pPr marL="0" indent="0">
              <a:buNone/>
            </a:pPr>
            <a:r>
              <a:rPr lang="fa-IR" smtClean="0"/>
              <a:t>نقرس حاد</a:t>
            </a:r>
          </a:p>
          <a:p>
            <a:pPr marL="0" indent="0">
              <a:buNone/>
            </a:pPr>
            <a:r>
              <a:rPr lang="fa-IR" smtClean="0"/>
              <a:t>روماتیسم مفصلی</a:t>
            </a:r>
          </a:p>
          <a:p>
            <a:pPr marL="0" indent="0">
              <a:buNone/>
            </a:pPr>
            <a:r>
              <a:rPr lang="fa-IR" smtClean="0"/>
              <a:t>عوارض روانی افسردگی و توهم</a:t>
            </a:r>
            <a:endParaRPr lang="en-US"/>
          </a:p>
        </p:txBody>
      </p:sp>
      <p:pic>
        <p:nvPicPr>
          <p:cNvPr id="6146" name="Picture 2" descr="ایندومتاسین برای چه درمانی به کار می رو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4320480" cy="376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25195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کاربرد </a:t>
            </a:r>
            <a:r>
              <a:rPr lang="en-US" dirty="0" smtClean="0"/>
              <a:t>NSAID</a:t>
            </a:r>
            <a:r>
              <a:rPr lang="fa-IR" dirty="0" smtClean="0"/>
              <a:t> ها</a:t>
            </a:r>
            <a:endParaRPr lang="fa-IR" dirty="0"/>
          </a:p>
        </p:txBody>
      </p:sp>
      <p:sp>
        <p:nvSpPr>
          <p:cNvPr id="3" name="Content Placeholder 2"/>
          <p:cNvSpPr>
            <a:spLocks noGrp="1"/>
          </p:cNvSpPr>
          <p:nvPr>
            <p:ph idx="1"/>
          </p:nvPr>
        </p:nvSpPr>
        <p:spPr/>
        <p:txBody>
          <a:bodyPr/>
          <a:lstStyle/>
          <a:p>
            <a:r>
              <a:rPr lang="fa-IR" dirty="0" smtClean="0"/>
              <a:t>درد مفاصل از جمله در </a:t>
            </a:r>
            <a:r>
              <a:rPr lang="fa-IR" dirty="0" smtClean="0"/>
              <a:t>نقرس</a:t>
            </a:r>
          </a:p>
          <a:p>
            <a:r>
              <a:rPr lang="fa-IR" dirty="0" smtClean="0"/>
              <a:t>رسوب کریستال اورات در مفاصل</a:t>
            </a:r>
            <a:endParaRPr lang="fa-IR" dirty="0" smtClean="0"/>
          </a:p>
          <a:p>
            <a:endParaRPr lang="fa-IR" dirty="0"/>
          </a:p>
        </p:txBody>
      </p:sp>
      <p:pic>
        <p:nvPicPr>
          <p:cNvPr id="4" name="Picture 2"/>
          <p:cNvPicPr>
            <a:picLocks noChangeAspect="1" noChangeArrowheads="1"/>
          </p:cNvPicPr>
          <p:nvPr/>
        </p:nvPicPr>
        <p:blipFill>
          <a:blip r:embed="rId2"/>
          <a:srcRect/>
          <a:stretch>
            <a:fillRect/>
          </a:stretch>
        </p:blipFill>
        <p:spPr bwMode="auto">
          <a:xfrm>
            <a:off x="474041" y="2924165"/>
            <a:ext cx="4510009" cy="3384560"/>
          </a:xfrm>
          <a:prstGeom prst="rect">
            <a:avLst/>
          </a:prstGeom>
          <a:noFill/>
          <a:ln w="9525">
            <a:noFill/>
            <a:miter lim="800000"/>
            <a:headEnd/>
            <a:tailEnd/>
          </a:ln>
          <a:effectLst/>
        </p:spPr>
      </p:pic>
    </p:spTree>
    <p:extLst>
      <p:ext uri="{BB962C8B-B14F-4D97-AF65-F5344CB8AC3E}">
        <p14:creationId xmlns:p14="http://schemas.microsoft.com/office/powerpoint/2010/main" val="1110281110"/>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en-US" dirty="0"/>
          </a:p>
        </p:txBody>
      </p:sp>
      <p:sp>
        <p:nvSpPr>
          <p:cNvPr id="3" name="Content Placeholder 2"/>
          <p:cNvSpPr>
            <a:spLocks noGrp="1"/>
          </p:cNvSpPr>
          <p:nvPr>
            <p:ph idx="1"/>
          </p:nvPr>
        </p:nvSpPr>
        <p:spPr/>
        <p:txBody>
          <a:bodyPr/>
          <a:lstStyle/>
          <a:p>
            <a:pPr marL="0" indent="0">
              <a:buNone/>
            </a:pPr>
            <a:r>
              <a:rPr lang="fa-IR" sz="2800" dirty="0"/>
              <a:t>یک زن 51 ساله به پزشک برای خستگی و نفس تنگی مراجعه کرده است. او گیاه خوار است و اخیرا میل به خوردن یخ پیدا کرده است. </a:t>
            </a:r>
            <a:r>
              <a:rPr lang="fa-IR" sz="2800" dirty="0" err="1"/>
              <a:t>مدفوعش</a:t>
            </a:r>
            <a:r>
              <a:rPr lang="fa-IR" sz="2800" dirty="0"/>
              <a:t> تیره شده است. او پیروکسیکام برای 6 ماه برای درمان روماتیسم مفصلی مصرف کرده است. معاینه او علامت خاصی را نشان نداد. او احتمالا به چه عارضه ای مبتلا است؟</a:t>
            </a:r>
          </a:p>
          <a:p>
            <a:pPr marL="0" indent="0">
              <a:buNone/>
            </a:pPr>
            <a:r>
              <a:rPr lang="en-US" sz="2800" dirty="0"/>
              <a:t>A.	</a:t>
            </a:r>
            <a:r>
              <a:rPr lang="fa-IR" sz="2800" dirty="0"/>
              <a:t>کمبود آهن</a:t>
            </a:r>
          </a:p>
          <a:p>
            <a:pPr marL="0" indent="0">
              <a:buNone/>
            </a:pPr>
            <a:r>
              <a:rPr lang="en-US" sz="2800" dirty="0"/>
              <a:t>B.	</a:t>
            </a:r>
            <a:r>
              <a:rPr lang="fa-IR" sz="2800" dirty="0"/>
              <a:t>آلکالوز تنفسی</a:t>
            </a:r>
          </a:p>
          <a:p>
            <a:pPr marL="0" indent="0">
              <a:buNone/>
            </a:pPr>
            <a:r>
              <a:rPr lang="en-US" sz="2800" dirty="0"/>
              <a:t>C.	</a:t>
            </a:r>
            <a:r>
              <a:rPr lang="fa-IR" sz="2800" dirty="0"/>
              <a:t>سندروم ری</a:t>
            </a:r>
          </a:p>
          <a:p>
            <a:pPr marL="0" indent="0">
              <a:buNone/>
            </a:pPr>
            <a:r>
              <a:rPr lang="en-US" sz="2800" dirty="0"/>
              <a:t>D.	</a:t>
            </a:r>
            <a:r>
              <a:rPr lang="fa-IR" sz="2800" dirty="0"/>
              <a:t>نفروپاتی به علت پیروکسیکام</a:t>
            </a:r>
          </a:p>
          <a:p>
            <a:pPr marL="0" indent="0">
              <a:buNone/>
            </a:pPr>
            <a:r>
              <a:rPr lang="en-US" sz="2800" dirty="0"/>
              <a:t>E.	</a:t>
            </a:r>
            <a:r>
              <a:rPr lang="fa-IR" sz="2800" dirty="0"/>
              <a:t>حساسیت به پیروکسیکام</a:t>
            </a:r>
          </a:p>
          <a:p>
            <a:endParaRPr lang="en-US" sz="2800" dirty="0"/>
          </a:p>
        </p:txBody>
      </p:sp>
    </p:spTree>
    <p:extLst>
      <p:ext uri="{BB962C8B-B14F-4D97-AF65-F5344CB8AC3E}">
        <p14:creationId xmlns:p14="http://schemas.microsoft.com/office/powerpoint/2010/main" val="3809842259"/>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استامینوفن </a:t>
            </a:r>
            <a:r>
              <a:rPr lang="en-US"/>
              <a:t>paracetamol</a:t>
            </a:r>
          </a:p>
        </p:txBody>
      </p:sp>
      <p:sp>
        <p:nvSpPr>
          <p:cNvPr id="3" name="Content Placeholder 2"/>
          <p:cNvSpPr>
            <a:spLocks noGrp="1"/>
          </p:cNvSpPr>
          <p:nvPr>
            <p:ph idx="1"/>
          </p:nvPr>
        </p:nvSpPr>
        <p:spPr/>
        <p:txBody>
          <a:bodyPr/>
          <a:lstStyle/>
          <a:p>
            <a:endParaRPr lang="en-US"/>
          </a:p>
        </p:txBody>
      </p:sp>
      <p:pic>
        <p:nvPicPr>
          <p:cNvPr id="5122" name="Picture 2" descr="Image result for ‫استامینوفن کدئی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6" y="1983162"/>
            <a:ext cx="4968552" cy="4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181065"/>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en-US" dirty="0"/>
          </a:p>
        </p:txBody>
      </p:sp>
      <p:sp>
        <p:nvSpPr>
          <p:cNvPr id="3" name="Content Placeholder 2"/>
          <p:cNvSpPr>
            <a:spLocks noGrp="1"/>
          </p:cNvSpPr>
          <p:nvPr>
            <p:ph idx="1"/>
          </p:nvPr>
        </p:nvSpPr>
        <p:spPr/>
        <p:txBody>
          <a:bodyPr/>
          <a:lstStyle/>
          <a:p>
            <a:r>
              <a:rPr lang="fa-IR" sz="2800" dirty="0"/>
              <a:t>یک زن 51 ساله به پزشک برای خستگی و نفس تنگی مراجعه کرده است. او گیاه خوار است و اخیرا میل به خوردن یخ پیدا کرده است. </a:t>
            </a:r>
            <a:r>
              <a:rPr lang="fa-IR" sz="2800" dirty="0" err="1"/>
              <a:t>مدفوعش</a:t>
            </a:r>
            <a:r>
              <a:rPr lang="fa-IR" sz="2800" dirty="0"/>
              <a:t> تیره شده است. او پیروکسیکام برای 6 ماه برای درمان روماتیسم مفصلی مصرف کرده است. معاینه او علامت خاصی را نشان نداد. او احتمالا به چه عارضه ای مبتلا است؟</a:t>
            </a:r>
            <a:endParaRPr lang="en-US" sz="2800" dirty="0"/>
          </a:p>
          <a:p>
            <a:pPr lvl="0"/>
            <a:r>
              <a:rPr lang="fa-IR" sz="2800" dirty="0"/>
              <a:t>کمبود آهن</a:t>
            </a:r>
            <a:endParaRPr lang="en-US" sz="2800" dirty="0"/>
          </a:p>
          <a:p>
            <a:pPr lvl="0"/>
            <a:r>
              <a:rPr lang="fa-IR" sz="2800" dirty="0"/>
              <a:t>آلکالوز تنفسی</a:t>
            </a:r>
            <a:endParaRPr lang="en-US" sz="2800" dirty="0"/>
          </a:p>
          <a:p>
            <a:pPr lvl="0"/>
            <a:r>
              <a:rPr lang="fa-IR" sz="2800" dirty="0"/>
              <a:t>سندروم ری</a:t>
            </a:r>
            <a:endParaRPr lang="en-US" sz="2800" dirty="0"/>
          </a:p>
          <a:p>
            <a:pPr lvl="0"/>
            <a:r>
              <a:rPr lang="fa-IR" sz="2800" dirty="0"/>
              <a:t>نفروپاتی به علت پیروکسیکام</a:t>
            </a:r>
            <a:endParaRPr lang="en-US" sz="2800" dirty="0"/>
          </a:p>
          <a:p>
            <a:pPr lvl="0"/>
            <a:r>
              <a:rPr lang="fa-IR" sz="2800" dirty="0"/>
              <a:t>حساسیت به پیروکسیکام</a:t>
            </a:r>
            <a:endParaRPr lang="en-US" sz="2800" dirty="0"/>
          </a:p>
          <a:p>
            <a:endParaRPr lang="en-US" sz="2800" dirty="0"/>
          </a:p>
        </p:txBody>
      </p:sp>
    </p:spTree>
    <p:extLst>
      <p:ext uri="{BB962C8B-B14F-4D97-AF65-F5344CB8AC3E}">
        <p14:creationId xmlns:p14="http://schemas.microsoft.com/office/powerpoint/2010/main" val="2310900254"/>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مسمومیت با </a:t>
            </a:r>
            <a:r>
              <a:rPr lang="fa-IR" dirty="0" smtClean="0"/>
              <a:t>استامینوفن</a:t>
            </a:r>
            <a:endParaRPr lang="fa-IR" dirty="0"/>
          </a:p>
        </p:txBody>
      </p:sp>
      <p:sp>
        <p:nvSpPr>
          <p:cNvPr id="3" name="Content Placeholder 2"/>
          <p:cNvSpPr>
            <a:spLocks noGrp="1"/>
          </p:cNvSpPr>
          <p:nvPr>
            <p:ph idx="1"/>
          </p:nvPr>
        </p:nvSpPr>
        <p:spPr/>
        <p:txBody>
          <a:bodyPr/>
          <a:lstStyle/>
          <a:p>
            <a:r>
              <a:rPr lang="fa-IR" dirty="0"/>
              <a:t>دوز درمانی </a:t>
            </a:r>
            <a:r>
              <a:rPr lang="fa-IR" dirty="0" smtClean="0"/>
              <a:t>استامینوفن: </a:t>
            </a:r>
            <a:r>
              <a:rPr lang="fa-IR" dirty="0"/>
              <a:t>10 میلی گرم در کیلوگرم</a:t>
            </a:r>
          </a:p>
          <a:p>
            <a:r>
              <a:rPr lang="fa-IR" dirty="0" smtClean="0"/>
              <a:t>100 </a:t>
            </a:r>
            <a:r>
              <a:rPr lang="fa-IR" dirty="0" smtClean="0"/>
              <a:t>میلی گرم در </a:t>
            </a:r>
            <a:r>
              <a:rPr lang="fa-IR" dirty="0" smtClean="0"/>
              <a:t>کیلوگرم در روز مسمومیت زاست</a:t>
            </a:r>
            <a:endParaRPr lang="fa-IR" dirty="0" smtClean="0"/>
          </a:p>
          <a:p>
            <a:r>
              <a:rPr lang="fa-IR" b="1" dirty="0" smtClean="0"/>
              <a:t>علائم مسمومیت با استامینوفن</a:t>
            </a:r>
          </a:p>
          <a:p>
            <a:r>
              <a:rPr lang="fa-IR" dirty="0" smtClean="0"/>
              <a:t>این مسمومیت دو فاز دارد</a:t>
            </a:r>
          </a:p>
          <a:p>
            <a:pPr marL="514350" indent="-514350">
              <a:buFont typeface="+mj-lt"/>
              <a:buAutoNum type="arabicPeriod"/>
            </a:pPr>
            <a:r>
              <a:rPr lang="fa-IR" dirty="0" smtClean="0"/>
              <a:t>تهوع </a:t>
            </a:r>
            <a:r>
              <a:rPr lang="fa-IR" dirty="0" smtClean="0"/>
              <a:t>و استفراغ در ساعت اول</a:t>
            </a:r>
          </a:p>
          <a:p>
            <a:pPr marL="514350" indent="-514350">
              <a:buFont typeface="+mj-lt"/>
              <a:buAutoNum type="arabicPeriod"/>
            </a:pPr>
            <a:r>
              <a:rPr lang="fa-IR" dirty="0" smtClean="0"/>
              <a:t>تشنج و </a:t>
            </a:r>
            <a:r>
              <a:rPr lang="fa-IR" dirty="0" err="1" smtClean="0"/>
              <a:t>انسفالوپاتی</a:t>
            </a:r>
            <a:r>
              <a:rPr lang="fa-IR" dirty="0" smtClean="0"/>
              <a:t> کبدی بعد از 6 ساعت</a:t>
            </a:r>
          </a:p>
          <a:p>
            <a:r>
              <a:rPr lang="fa-IR" dirty="0" smtClean="0"/>
              <a:t>درمان </a:t>
            </a:r>
            <a:r>
              <a:rPr lang="fa-IR" dirty="0" smtClean="0"/>
              <a:t>انسفالوپاتی کبدی: </a:t>
            </a:r>
            <a:r>
              <a:rPr lang="fa-IR" dirty="0" smtClean="0"/>
              <a:t>مترونیدازول</a:t>
            </a:r>
          </a:p>
          <a:p>
            <a:endParaRPr lang="fa-IR" dirty="0"/>
          </a:p>
        </p:txBody>
      </p:sp>
    </p:spTree>
    <p:extLst>
      <p:ext uri="{BB962C8B-B14F-4D97-AF65-F5344CB8AC3E}">
        <p14:creationId xmlns:p14="http://schemas.microsoft.com/office/powerpoint/2010/main" val="1351287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thank-yo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498226"/>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1123" name="ShockwaveFlash1" r:id="rId2" imgW="5479920" imgH="7108920"/>
        </mc:Choice>
        <mc:Fallback>
          <p:control name="ShockwaveFlash1" r:id="rId2" imgW="5479920" imgH="7108920">
            <p:pic>
              <p:nvPicPr>
                <p:cNvPr id="4" name="ShockwaveFlash1"/>
                <p:cNvPicPr preferRelativeResize="0">
                  <a:picLocks noChangeArrowheads="1" noChangeShapeType="1"/>
                </p:cNvPicPr>
                <p:nvPr/>
              </p:nvPicPr>
              <p:blipFill>
                <a:blip r:embed="rId4"/>
                <a:srcRect/>
                <a:stretch>
                  <a:fillRect/>
                </a:stretch>
              </p:blipFill>
              <p:spPr bwMode="auto">
                <a:xfrm>
                  <a:off x="1832012" y="-3423"/>
                  <a:ext cx="5479976" cy="710952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09668841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عوارض دارهای </a:t>
            </a:r>
            <a:r>
              <a:rPr lang="en-US" dirty="0" smtClean="0"/>
              <a:t>NSAID</a:t>
            </a:r>
            <a:endParaRPr lang="fa-IR" dirty="0"/>
          </a:p>
        </p:txBody>
      </p:sp>
      <p:sp>
        <p:nvSpPr>
          <p:cNvPr id="3" name="Content Placeholder 2"/>
          <p:cNvSpPr>
            <a:spLocks noGrp="1"/>
          </p:cNvSpPr>
          <p:nvPr>
            <p:ph idx="1"/>
          </p:nvPr>
        </p:nvSpPr>
        <p:spPr/>
        <p:txBody>
          <a:bodyPr/>
          <a:lstStyle/>
          <a:p>
            <a:endParaRPr lang="fa-IR"/>
          </a:p>
        </p:txBody>
      </p:sp>
      <p:pic>
        <p:nvPicPr>
          <p:cNvPr id="13314" name="Picture 2" descr="Image result for nsaid side eff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1160"/>
            <a:ext cx="7095567" cy="473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5049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باز بودن مجرای شریانی</a:t>
            </a:r>
            <a:br>
              <a:rPr lang="fa-IR" dirty="0" smtClean="0"/>
            </a:br>
            <a:r>
              <a:rPr lang="en-US" dirty="0" smtClean="0"/>
              <a:t>(</a:t>
            </a:r>
            <a:r>
              <a:rPr lang="en-US" dirty="0" err="1"/>
              <a:t>Ductus</a:t>
            </a:r>
            <a:r>
              <a:rPr lang="en-US" dirty="0"/>
              <a:t> </a:t>
            </a:r>
            <a:r>
              <a:rPr lang="en-US" dirty="0" err="1"/>
              <a:t>arteriosus</a:t>
            </a:r>
            <a:r>
              <a:rPr lang="en-US" dirty="0"/>
              <a:t>)</a:t>
            </a:r>
            <a:endParaRPr lang="fa-IR" dirty="0"/>
          </a:p>
        </p:txBody>
      </p:sp>
      <p:sp>
        <p:nvSpPr>
          <p:cNvPr id="3" name="Content Placeholder 2"/>
          <p:cNvSpPr>
            <a:spLocks noGrp="1"/>
          </p:cNvSpPr>
          <p:nvPr>
            <p:ph idx="1"/>
          </p:nvPr>
        </p:nvSpPr>
        <p:spPr/>
        <p:txBody>
          <a:bodyPr/>
          <a:lstStyle/>
          <a:p>
            <a:endParaRPr lang="fa-IR"/>
          </a:p>
        </p:txBody>
      </p:sp>
      <p:pic>
        <p:nvPicPr>
          <p:cNvPr id="3074" name="Picture 2" descr="Patent ductus arteriosus.svg"/>
          <p:cNvPicPr>
            <a:picLocks noChangeAspect="1" noChangeArrowheads="1"/>
          </p:cNvPicPr>
          <p:nvPr/>
        </p:nvPicPr>
        <p:blipFill rotWithShape="1">
          <a:blip r:embed="rId2">
            <a:extLst>
              <a:ext uri="{28A0092B-C50C-407E-A947-70E740481C1C}">
                <a14:useLocalDpi xmlns:a14="http://schemas.microsoft.com/office/drawing/2010/main" val="0"/>
              </a:ext>
            </a:extLst>
          </a:blip>
          <a:srcRect l="27272" t="3525" r="1648"/>
          <a:stretch/>
        </p:blipFill>
        <p:spPr bwMode="auto">
          <a:xfrm>
            <a:off x="2819400" y="1236372"/>
            <a:ext cx="4766256" cy="4639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2305318"/>
            <a:ext cx="1295400" cy="369332"/>
          </a:xfrm>
          <a:prstGeom prst="rect">
            <a:avLst/>
          </a:prstGeom>
          <a:solidFill>
            <a:schemeClr val="bg1"/>
          </a:solidFill>
        </p:spPr>
        <p:txBody>
          <a:bodyPr wrap="square" rtlCol="1">
            <a:spAutoFit/>
          </a:bodyPr>
          <a:lstStyle/>
          <a:p>
            <a:r>
              <a:rPr lang="fa-IR" dirty="0" smtClean="0"/>
              <a:t>سرخرگ ششی</a:t>
            </a:r>
            <a:endParaRPr lang="fa-IR" dirty="0"/>
          </a:p>
        </p:txBody>
      </p:sp>
      <p:sp>
        <p:nvSpPr>
          <p:cNvPr id="7" name="TextBox 6"/>
          <p:cNvSpPr txBox="1"/>
          <p:nvPr/>
        </p:nvSpPr>
        <p:spPr>
          <a:xfrm>
            <a:off x="5202528" y="1753424"/>
            <a:ext cx="1579272" cy="369332"/>
          </a:xfrm>
          <a:prstGeom prst="rect">
            <a:avLst/>
          </a:prstGeom>
          <a:solidFill>
            <a:schemeClr val="bg1"/>
          </a:solidFill>
        </p:spPr>
        <p:txBody>
          <a:bodyPr wrap="square" rtlCol="1">
            <a:spAutoFit/>
          </a:bodyPr>
          <a:lstStyle/>
          <a:p>
            <a:r>
              <a:rPr lang="fa-IR" dirty="0" smtClean="0"/>
              <a:t>سرخرگ </a:t>
            </a:r>
            <a:r>
              <a:rPr lang="fa-IR" dirty="0" err="1" smtClean="0"/>
              <a:t>ائورت</a:t>
            </a:r>
            <a:endParaRPr lang="fa-IR" dirty="0"/>
          </a:p>
        </p:txBody>
      </p:sp>
    </p:spTree>
    <p:extLst>
      <p:ext uri="{BB962C8B-B14F-4D97-AF65-F5344CB8AC3E}">
        <p14:creationId xmlns:p14="http://schemas.microsoft.com/office/powerpoint/2010/main" val="328759478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سلکوکسیب</a:t>
            </a:r>
            <a:endParaRPr lang="fa-IR" dirty="0"/>
          </a:p>
        </p:txBody>
      </p:sp>
      <p:sp>
        <p:nvSpPr>
          <p:cNvPr id="3" name="Content Placeholder 2"/>
          <p:cNvSpPr>
            <a:spLocks noGrp="1"/>
          </p:cNvSpPr>
          <p:nvPr>
            <p:ph idx="1"/>
          </p:nvPr>
        </p:nvSpPr>
        <p:spPr/>
        <p:txBody>
          <a:bodyPr/>
          <a:lstStyle/>
          <a:p>
            <a:r>
              <a:rPr lang="fa-IR" dirty="0" smtClean="0"/>
              <a:t>عوارض گوارشی کمتر از بقیه </a:t>
            </a:r>
            <a:r>
              <a:rPr lang="en-US" dirty="0" smtClean="0"/>
              <a:t>NSAID</a:t>
            </a:r>
            <a:r>
              <a:rPr lang="fa-IR" dirty="0" smtClean="0"/>
              <a:t> </a:t>
            </a:r>
            <a:r>
              <a:rPr lang="fa-IR" dirty="0" smtClean="0"/>
              <a:t>ها</a:t>
            </a:r>
          </a:p>
          <a:p>
            <a:r>
              <a:rPr lang="fa-IR" dirty="0" smtClean="0"/>
              <a:t>دارای عوارض قلبی لذا در نارسائی قلبی منع مصرف دارد</a:t>
            </a:r>
            <a:endParaRPr lang="fa-IR" dirty="0"/>
          </a:p>
        </p:txBody>
      </p:sp>
      <p:pic>
        <p:nvPicPr>
          <p:cNvPr id="4" name="Picture 2"/>
          <p:cNvPicPr>
            <a:picLocks noChangeAspect="1" noChangeArrowheads="1"/>
          </p:cNvPicPr>
          <p:nvPr/>
        </p:nvPicPr>
        <p:blipFill>
          <a:blip r:embed="rId2"/>
          <a:srcRect/>
          <a:stretch>
            <a:fillRect/>
          </a:stretch>
        </p:blipFill>
        <p:spPr bwMode="auto">
          <a:xfrm>
            <a:off x="457200" y="3804285"/>
            <a:ext cx="4419600" cy="2504440"/>
          </a:xfrm>
          <a:prstGeom prst="rect">
            <a:avLst/>
          </a:prstGeom>
          <a:noFill/>
          <a:ln w="9525">
            <a:noFill/>
            <a:miter lim="800000"/>
            <a:headEnd/>
            <a:tailEnd/>
          </a:ln>
          <a:effectLst/>
        </p:spPr>
      </p:pic>
    </p:spTree>
    <p:extLst>
      <p:ext uri="{BB962C8B-B14F-4D97-AF65-F5344CB8AC3E}">
        <p14:creationId xmlns:p14="http://schemas.microsoft.com/office/powerpoint/2010/main" val="248543612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عوارض جانبی </a:t>
            </a:r>
            <a:br>
              <a:rPr lang="fa-IR"/>
            </a:br>
            <a:endParaRPr lang="en-US"/>
          </a:p>
        </p:txBody>
      </p:sp>
      <p:sp>
        <p:nvSpPr>
          <p:cNvPr id="3" name="Content Placeholder 2"/>
          <p:cNvSpPr>
            <a:spLocks noGrp="1"/>
          </p:cNvSpPr>
          <p:nvPr>
            <p:ph idx="1"/>
          </p:nvPr>
        </p:nvSpPr>
        <p:spPr/>
        <p:txBody>
          <a:bodyPr/>
          <a:lstStyle/>
          <a:p>
            <a:r>
              <a:rPr lang="fa-IR" sz="2400" dirty="0" smtClean="0"/>
              <a:t>مشکلات </a:t>
            </a:r>
            <a:r>
              <a:rPr lang="fa-IR" sz="2400" dirty="0"/>
              <a:t>دستگاه گوارش خونریزی معده سوء هاضمه </a:t>
            </a:r>
            <a:endParaRPr lang="fa-IR" sz="2400" dirty="0" smtClean="0"/>
          </a:p>
          <a:p>
            <a:pPr marL="0" indent="0">
              <a:buNone/>
            </a:pPr>
            <a:r>
              <a:rPr lang="fa-IR" sz="2400" dirty="0" smtClean="0"/>
              <a:t>کاهش تولید اسید </a:t>
            </a:r>
            <a:r>
              <a:rPr lang="fa-IR" sz="2400" dirty="0"/>
              <a:t>با استفاده همزمان از یک مهارکننده پمپ پروتون </a:t>
            </a:r>
            <a:r>
              <a:rPr lang="fa-IR" sz="2400" dirty="0" smtClean="0"/>
              <a:t>(امپرازول) </a:t>
            </a:r>
            <a:r>
              <a:rPr lang="fa-IR" sz="2400" dirty="0"/>
              <a:t>، </a:t>
            </a:r>
            <a:r>
              <a:rPr lang="fa-IR" sz="2400" dirty="0" err="1"/>
              <a:t>اسموپرازول</a:t>
            </a:r>
            <a:r>
              <a:rPr lang="fa-IR" sz="2400" dirty="0"/>
              <a:t> </a:t>
            </a:r>
            <a:r>
              <a:rPr lang="fa-IR" sz="2400" dirty="0" smtClean="0"/>
              <a:t>یا رانیتیدین یا </a:t>
            </a:r>
            <a:r>
              <a:rPr lang="fa-IR" sz="2400" dirty="0" err="1" smtClean="0"/>
              <a:t>شیرمنیزی</a:t>
            </a:r>
            <a:r>
              <a:rPr lang="fa-IR" sz="2400" dirty="0" smtClean="0"/>
              <a:t> (</a:t>
            </a:r>
            <a:r>
              <a:rPr lang="en-US" sz="2400" dirty="0" smtClean="0"/>
              <a:t>AlMg</a:t>
            </a:r>
            <a:r>
              <a:rPr lang="fa-IR" sz="2400" dirty="0" smtClean="0"/>
              <a:t>)</a:t>
            </a:r>
            <a:endParaRPr lang="fa-IR" sz="2400" dirty="0"/>
          </a:p>
          <a:p>
            <a:r>
              <a:rPr lang="fa-IR" sz="2400" dirty="0" smtClean="0"/>
              <a:t>بعد </a:t>
            </a:r>
            <a:r>
              <a:rPr lang="fa-IR" sz="2400" dirty="0"/>
              <a:t>از غذا </a:t>
            </a:r>
            <a:r>
              <a:rPr lang="fa-IR" sz="2400" dirty="0" smtClean="0"/>
              <a:t> مصرف شوند.</a:t>
            </a:r>
            <a:endParaRPr lang="fa-IR" sz="2400" dirty="0"/>
          </a:p>
          <a:p>
            <a:r>
              <a:rPr lang="fa-IR" sz="2400" dirty="0" smtClean="0"/>
              <a:t>خطر </a:t>
            </a:r>
            <a:r>
              <a:rPr lang="fa-IR" sz="2400" dirty="0"/>
              <a:t>ابتلا به مشکلات </a:t>
            </a:r>
            <a:r>
              <a:rPr lang="fa-IR" sz="2400" dirty="0" smtClean="0"/>
              <a:t>کلیوی</a:t>
            </a:r>
          </a:p>
          <a:p>
            <a:r>
              <a:rPr lang="fa-IR" sz="2400" dirty="0" smtClean="0"/>
              <a:t>کاهش اثر داروهای فشار خون با کاهش خونرسانی به کلیه</a:t>
            </a:r>
            <a:endParaRPr lang="fa-IR" sz="2400" dirty="0" smtClean="0"/>
          </a:p>
          <a:p>
            <a:r>
              <a:rPr lang="fa-IR" sz="2400" dirty="0" smtClean="0"/>
              <a:t>کم خونی در مصرف طولانی مدت 30 درصد</a:t>
            </a:r>
          </a:p>
          <a:p>
            <a:r>
              <a:rPr lang="fa-IR" sz="2400" dirty="0"/>
              <a:t>تشدید آسم و </a:t>
            </a:r>
            <a:r>
              <a:rPr lang="fa-IR" sz="2400" dirty="0" smtClean="0"/>
              <a:t>رینیت</a:t>
            </a:r>
          </a:p>
          <a:p>
            <a:r>
              <a:rPr lang="fa-IR" sz="2400" dirty="0" smtClean="0"/>
              <a:t>هیپرکالمی با کاهش خونرسانی به کلیه</a:t>
            </a:r>
            <a:endParaRPr lang="fa-IR" sz="2400" dirty="0" smtClean="0"/>
          </a:p>
          <a:p>
            <a:r>
              <a:rPr lang="fa-IR" sz="2400" dirty="0"/>
              <a:t>عوارض کلیوی به ویژه در افراد دهیدره</a:t>
            </a:r>
          </a:p>
          <a:p>
            <a:r>
              <a:rPr lang="fa-IR" sz="2400" dirty="0"/>
              <a:t>اسهال و استفراغ، خونریزی، روزه دار و ....</a:t>
            </a:r>
          </a:p>
          <a:p>
            <a:endParaRPr lang="fa-IR" sz="2400" dirty="0"/>
          </a:p>
          <a:p>
            <a:endParaRPr lang="en-US" sz="2400" dirty="0"/>
          </a:p>
        </p:txBody>
      </p:sp>
    </p:spTree>
    <p:extLst>
      <p:ext uri="{BB962C8B-B14F-4D97-AF65-F5344CB8AC3E}">
        <p14:creationId xmlns:p14="http://schemas.microsoft.com/office/powerpoint/2010/main" val="37712711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2331"/>
            <a:ext cx="8229600" cy="4525963"/>
          </a:xfrm>
        </p:spPr>
        <p:txBody>
          <a:bodyPr/>
          <a:lstStyle/>
          <a:p>
            <a:pPr marL="0" indent="0" algn="ctr">
              <a:buNone/>
            </a:pPr>
            <a:endParaRPr lang="fa-IR" dirty="0" smtClean="0"/>
          </a:p>
          <a:p>
            <a:pPr marL="0" indent="0" algn="ctr">
              <a:buNone/>
            </a:pPr>
            <a:r>
              <a:rPr lang="fa-IR" dirty="0" smtClean="0"/>
              <a:t>فسفولیپیدهای غشا</a:t>
            </a:r>
          </a:p>
          <a:p>
            <a:pPr marL="0" indent="0" algn="ctr">
              <a:buNone/>
            </a:pPr>
            <a:r>
              <a:rPr lang="fa-IR" dirty="0" smtClean="0">
                <a:solidFill>
                  <a:srgbClr val="FF0000"/>
                </a:solidFill>
              </a:rPr>
              <a:t>فسفولیپاز </a:t>
            </a:r>
            <a:r>
              <a:rPr lang="en-US" dirty="0" smtClean="0">
                <a:solidFill>
                  <a:srgbClr val="FF0000"/>
                </a:solidFill>
              </a:rPr>
              <a:t>A2</a:t>
            </a:r>
            <a:endParaRPr lang="fa-IR" dirty="0" smtClean="0">
              <a:solidFill>
                <a:srgbClr val="FF0000"/>
              </a:solidFill>
            </a:endParaRPr>
          </a:p>
          <a:p>
            <a:pPr marL="0" indent="0" algn="ctr">
              <a:buNone/>
            </a:pPr>
            <a:r>
              <a:rPr lang="fa-IR" dirty="0" smtClean="0"/>
              <a:t>آراشیدونیک اسید</a:t>
            </a:r>
          </a:p>
          <a:p>
            <a:pPr marL="0" indent="0" algn="ctr">
              <a:buNone/>
            </a:pPr>
            <a:endParaRPr lang="fa-IR" dirty="0" smtClean="0"/>
          </a:p>
          <a:p>
            <a:pPr marL="0" indent="0" algn="ctr">
              <a:buNone/>
            </a:pPr>
            <a:r>
              <a:rPr lang="fa-IR" dirty="0" smtClean="0">
                <a:solidFill>
                  <a:srgbClr val="FF0000"/>
                </a:solidFill>
              </a:rPr>
              <a:t>لیپواکسیژناز</a:t>
            </a:r>
            <a:r>
              <a:rPr lang="fa-IR" dirty="0" smtClean="0"/>
              <a:t>			</a:t>
            </a:r>
            <a:r>
              <a:rPr lang="fa-IR" dirty="0" smtClean="0">
                <a:solidFill>
                  <a:srgbClr val="FF0000"/>
                </a:solidFill>
              </a:rPr>
              <a:t>سیکلواکسیژناز</a:t>
            </a:r>
          </a:p>
          <a:p>
            <a:pPr marL="0" indent="0" algn="ctr">
              <a:buNone/>
            </a:pPr>
            <a:endParaRPr lang="fa-IR" dirty="0" smtClean="0"/>
          </a:p>
          <a:p>
            <a:pPr marL="0" indent="0" algn="ctr">
              <a:buNone/>
            </a:pPr>
            <a:r>
              <a:rPr lang="fa-IR" dirty="0" smtClean="0"/>
              <a:t>لکوترین ها			پروستاگلاندین	</a:t>
            </a:r>
          </a:p>
          <a:p>
            <a:pPr marL="0" indent="0">
              <a:buNone/>
            </a:pPr>
            <a:r>
              <a:rPr lang="fa-IR" smtClean="0">
                <a:solidFill>
                  <a:srgbClr val="FF0000"/>
                </a:solidFill>
              </a:rPr>
              <a:t>	آسم و رینیت			درد، التهاب، تب</a:t>
            </a:r>
            <a:r>
              <a:rPr lang="fa-IR" dirty="0" smtClean="0">
                <a:solidFill>
                  <a:srgbClr val="FF0000"/>
                </a:solidFill>
              </a:rPr>
              <a:t>				</a:t>
            </a:r>
            <a:endParaRPr lang="en-US" dirty="0">
              <a:solidFill>
                <a:srgbClr val="FF0000"/>
              </a:solidFill>
            </a:endParaRPr>
          </a:p>
        </p:txBody>
      </p:sp>
      <p:cxnSp>
        <p:nvCxnSpPr>
          <p:cNvPr id="9" name="Straight Arrow Connector 8"/>
          <p:cNvCxnSpPr/>
          <p:nvPr/>
        </p:nvCxnSpPr>
        <p:spPr>
          <a:xfrm>
            <a:off x="4978873" y="2795443"/>
            <a:ext cx="990032" cy="172431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3395164" y="2759975"/>
            <a:ext cx="988326" cy="179524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838200" y="3472933"/>
            <a:ext cx="1828800" cy="369332"/>
          </a:xfrm>
          <a:prstGeom prst="rect">
            <a:avLst/>
          </a:prstGeom>
          <a:noFill/>
        </p:spPr>
        <p:txBody>
          <a:bodyPr wrap="square" rtlCol="0">
            <a:spAutoFit/>
          </a:bodyPr>
          <a:lstStyle/>
          <a:p>
            <a:r>
              <a:rPr lang="en-US" smtClean="0"/>
              <a:t>NSAID</a:t>
            </a:r>
            <a:endParaRPr lang="en-US"/>
          </a:p>
        </p:txBody>
      </p:sp>
      <p:sp>
        <p:nvSpPr>
          <p:cNvPr id="18" name="TextBox 17"/>
          <p:cNvSpPr txBox="1"/>
          <p:nvPr/>
        </p:nvSpPr>
        <p:spPr>
          <a:xfrm>
            <a:off x="5968905" y="1840173"/>
            <a:ext cx="1828800" cy="369332"/>
          </a:xfrm>
          <a:prstGeom prst="rect">
            <a:avLst/>
          </a:prstGeom>
          <a:noFill/>
        </p:spPr>
        <p:txBody>
          <a:bodyPr wrap="square" rtlCol="0">
            <a:spAutoFit/>
          </a:bodyPr>
          <a:lstStyle/>
          <a:p>
            <a:r>
              <a:rPr lang="fa-IR" b="1" smtClean="0">
                <a:cs typeface="2  Shadi" panose="00000400000000000000" pitchFamily="2" charset="-78"/>
              </a:rPr>
              <a:t>کورتون ها</a:t>
            </a:r>
            <a:endParaRPr lang="en-US" b="1">
              <a:cs typeface="2  Shadi" panose="00000400000000000000" pitchFamily="2" charset="-78"/>
            </a:endParaRPr>
          </a:p>
        </p:txBody>
      </p:sp>
      <p:cxnSp>
        <p:nvCxnSpPr>
          <p:cNvPr id="21" name="Straight Arrow Connector 20"/>
          <p:cNvCxnSpPr/>
          <p:nvPr/>
        </p:nvCxnSpPr>
        <p:spPr>
          <a:xfrm flipH="1">
            <a:off x="4560627" y="1553202"/>
            <a:ext cx="11373" cy="67749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31135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5">
      <a:majorFont>
        <a:latin typeface="Times New Roman"/>
        <a:ea typeface=""/>
        <a:cs typeface="B Nazanin"/>
      </a:majorFont>
      <a:minorFont>
        <a:latin typeface="Times New Roman"/>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dative and hypnotic.potx" id="{DF724850-7C87-47A8-A644-64F6F25FCC4F}" vid="{694DC222-4CB0-492E-9DF1-6E37F3E8C33E}"/>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dative and hypnotic.potx" id="{DF724850-7C87-47A8-A644-64F6F25FCC4F}" vid="{E3B7A7DC-D2E7-413E-A39A-8DBBBEC0B1B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sedative and hypnotic</Template>
  <TotalTime>12604</TotalTime>
  <Words>1035</Words>
  <Application>Microsoft Office PowerPoint</Application>
  <PresentationFormat>On-screen Show (4:3)</PresentationFormat>
  <Paragraphs>182</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2  Nazanin</vt:lpstr>
      <vt:lpstr>2  Shadi</vt:lpstr>
      <vt:lpstr>Arial</vt:lpstr>
      <vt:lpstr>B Titr</vt:lpstr>
      <vt:lpstr>Chiller</vt:lpstr>
      <vt:lpstr>Times New Roman</vt:lpstr>
      <vt:lpstr>Default Design</vt:lpstr>
      <vt:lpstr>1_Default Design</vt:lpstr>
      <vt:lpstr>PowerPoint Presentation</vt:lpstr>
      <vt:lpstr>داروهای ضد التهاب غیر استروئیدی</vt:lpstr>
      <vt:lpstr>کاربرد NSAID ها</vt:lpstr>
      <vt:lpstr>PowerPoint Presentation</vt:lpstr>
      <vt:lpstr>عوارض دارهای NSAID</vt:lpstr>
      <vt:lpstr>باز بودن مجرای شریانی (Ductus arteriosus)</vt:lpstr>
      <vt:lpstr>سلکوکسیب</vt:lpstr>
      <vt:lpstr>عوارض جانبی  </vt:lpstr>
      <vt:lpstr>PowerPoint Presentation</vt:lpstr>
      <vt:lpstr>عوارض جانبی NSAIDها </vt:lpstr>
      <vt:lpstr>موارد منع مصرف</vt:lpstr>
      <vt:lpstr>تداخلات</vt:lpstr>
      <vt:lpstr>بارداری </vt:lpstr>
      <vt:lpstr>آسپیرین یا استیل سالیسیلیک اسید</vt:lpstr>
      <vt:lpstr>دوزهای اسپیرین</vt:lpstr>
      <vt:lpstr>مشتقات پروپیونیک اسید</vt:lpstr>
      <vt:lpstr>متیل سالیسیلات و منتول سالیسیلات</vt:lpstr>
      <vt:lpstr>ترکیب داروهای مسکن</vt:lpstr>
      <vt:lpstr>سوال</vt:lpstr>
      <vt:lpstr>ketorolac</vt:lpstr>
      <vt:lpstr>دیکلوفناک</vt:lpstr>
      <vt:lpstr>ایندومتاسین و پیروکسیکام </vt:lpstr>
      <vt:lpstr>پیروکسیکام</vt:lpstr>
      <vt:lpstr>سوال</vt:lpstr>
      <vt:lpstr>Adult cold </vt:lpstr>
      <vt:lpstr>دنداندرد</vt:lpstr>
      <vt:lpstr>دیکلوفناک</vt:lpstr>
      <vt:lpstr>مفنامیک اسید</vt:lpstr>
      <vt:lpstr>ایندومتاسین</vt:lpstr>
      <vt:lpstr>سوال</vt:lpstr>
      <vt:lpstr>استامینوفن paracetamol</vt:lpstr>
      <vt:lpstr>سوال</vt:lpstr>
      <vt:lpstr>مسمومیت با استامینوفن</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احسان متقی</dc:creator>
  <cp:lastModifiedBy>E.motaghi</cp:lastModifiedBy>
  <cp:revision>290</cp:revision>
  <cp:lastPrinted>1601-01-01T00:00:00Z</cp:lastPrinted>
  <dcterms:created xsi:type="dcterms:W3CDTF">2017-10-21T18:02:42Z</dcterms:created>
  <dcterms:modified xsi:type="dcterms:W3CDTF">2019-11-27T10:28:29Z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